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303" r:id="rId3"/>
    <p:sldId id="256" r:id="rId4"/>
    <p:sldId id="292" r:id="rId5"/>
    <p:sldId id="294" r:id="rId6"/>
    <p:sldId id="289" r:id="rId7"/>
    <p:sldId id="291" r:id="rId8"/>
    <p:sldId id="257" r:id="rId9"/>
    <p:sldId id="258" r:id="rId10"/>
    <p:sldId id="259" r:id="rId11"/>
    <p:sldId id="260" r:id="rId12"/>
    <p:sldId id="261" r:id="rId13"/>
    <p:sldId id="262" r:id="rId14"/>
    <p:sldId id="293" r:id="rId15"/>
    <p:sldId id="263" r:id="rId16"/>
    <p:sldId id="264" r:id="rId17"/>
    <p:sldId id="265" r:id="rId18"/>
    <p:sldId id="266" r:id="rId19"/>
    <p:sldId id="267" r:id="rId20"/>
    <p:sldId id="268" r:id="rId21"/>
    <p:sldId id="269" r:id="rId22"/>
    <p:sldId id="270" r:id="rId23"/>
    <p:sldId id="271" r:id="rId24"/>
    <p:sldId id="295" r:id="rId25"/>
    <p:sldId id="275" r:id="rId26"/>
    <p:sldId id="279" r:id="rId27"/>
    <p:sldId id="296" r:id="rId28"/>
    <p:sldId id="280" r:id="rId29"/>
    <p:sldId id="281" r:id="rId30"/>
    <p:sldId id="282" r:id="rId31"/>
    <p:sldId id="297" r:id="rId32"/>
    <p:sldId id="283" r:id="rId33"/>
    <p:sldId id="284" r:id="rId34"/>
    <p:sldId id="285" r:id="rId35"/>
    <p:sldId id="305" r:id="rId36"/>
    <p:sldId id="306" r:id="rId37"/>
    <p:sldId id="298" r:id="rId38"/>
    <p:sldId id="286" r:id="rId39"/>
    <p:sldId id="287" r:id="rId40"/>
    <p:sldId id="299" r:id="rId41"/>
    <p:sldId id="301" r:id="rId42"/>
    <p:sldId id="300" r:id="rId43"/>
    <p:sldId id="302" r:id="rId44"/>
    <p:sldId id="304"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60"/>
    <p:restoredTop sz="94720"/>
  </p:normalViewPr>
  <p:slideViewPr>
    <p:cSldViewPr snapToGrid="0" snapToObjects="1">
      <p:cViewPr>
        <p:scale>
          <a:sx n="70" d="100"/>
          <a:sy n="70" d="100"/>
        </p:scale>
        <p:origin x="66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200F9385-E798-1E42-880F-A5FF91C18704}"/>
              </a:ext>
            </a:extLst>
          </p:cNvPr>
          <p:cNvSpPr/>
          <p:nvPr userDrawn="1"/>
        </p:nvSpPr>
        <p:spPr>
          <a:xfrm>
            <a:off x="246345" y="244258"/>
            <a:ext cx="11699309" cy="636948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FD9E2189-5759-554B-A71D-46D69DF5EC2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790D369-3727-EE48-BEFF-6716F9678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5CBAAD3-09B1-D749-8FFA-4C07E33FBBBE}"/>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5" name="Segnaposto piè di pagina 4">
            <a:extLst>
              <a:ext uri="{FF2B5EF4-FFF2-40B4-BE49-F238E27FC236}">
                <a16:creationId xmlns:a16="http://schemas.microsoft.com/office/drawing/2014/main" id="{C16D2889-4A9E-A749-B728-6C4BE2CDA9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DEAAC7-7467-2043-89C1-6A1C2575D643}"/>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159099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398EC-8AA1-8C4A-B3F6-AFA551A451B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25279AB-AB4F-DD4C-B4C3-F7E5A4058EC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A24E06-FF2F-A640-A40D-8579A8D229F4}"/>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5" name="Segnaposto piè di pagina 4">
            <a:extLst>
              <a:ext uri="{FF2B5EF4-FFF2-40B4-BE49-F238E27FC236}">
                <a16:creationId xmlns:a16="http://schemas.microsoft.com/office/drawing/2014/main" id="{41BE765B-C680-1D4E-BC7F-AD8D7DB351F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E7D2CC1-8ACF-5F4A-81EB-19FB553CD8C0}"/>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393944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3F74FC8-DF7D-0B49-8DB1-5C19F829F1F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AD3FB38-BFAA-CB44-8843-3F967EAE418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8667B2-FA33-EA46-82D3-8D0CD3C01ECB}"/>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5" name="Segnaposto piè di pagina 4">
            <a:extLst>
              <a:ext uri="{FF2B5EF4-FFF2-40B4-BE49-F238E27FC236}">
                <a16:creationId xmlns:a16="http://schemas.microsoft.com/office/drawing/2014/main" id="{DACBFF50-42D9-6B46-A20E-A4A5AC836E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3BF2D0-D23A-FE45-8012-A250EAD16770}"/>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225153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B674DC-A70C-4A48-A75E-155C766DA24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17CE8F-B411-0A4E-A5FE-FB3FC1CEDCE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C75BAD-4F10-C248-95B3-C4AF4F47A092}"/>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5" name="Segnaposto piè di pagina 4">
            <a:extLst>
              <a:ext uri="{FF2B5EF4-FFF2-40B4-BE49-F238E27FC236}">
                <a16:creationId xmlns:a16="http://schemas.microsoft.com/office/drawing/2014/main" id="{A09E0DC8-B48A-EF4E-BF2D-82A1EFB229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D2A33C-9E8C-2D42-82CB-09221E541623}"/>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416416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F1E660-2383-E946-8E4D-8D341FF1C8D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473F54-231E-6541-A0A4-17403439C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4A8CF21-67B4-8E41-A00E-97169F51C15B}"/>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5" name="Segnaposto piè di pagina 4">
            <a:extLst>
              <a:ext uri="{FF2B5EF4-FFF2-40B4-BE49-F238E27FC236}">
                <a16:creationId xmlns:a16="http://schemas.microsoft.com/office/drawing/2014/main" id="{BAFDD08B-5364-964F-8932-530954563D3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8296F3-65AD-8F4B-AF0A-4A981091FF2A}"/>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212088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82BB9-FC95-BF46-9930-8CC2A314B92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30E31A-1480-1F46-AB93-3609CF44C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06D414-E399-2C4A-ADAE-B6677B1DBD0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58E4BBE-7807-9542-B29C-1BAE9970640F}"/>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6" name="Segnaposto piè di pagina 5">
            <a:extLst>
              <a:ext uri="{FF2B5EF4-FFF2-40B4-BE49-F238E27FC236}">
                <a16:creationId xmlns:a16="http://schemas.microsoft.com/office/drawing/2014/main" id="{76420A90-3DBB-CA49-9141-29113FEC849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9131934-23E0-F14F-8440-0B7BBFD346EB}"/>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260074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F10F66-9363-8947-9F21-FCB5DAB0D7E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7E279AD-5795-EA4B-BD11-85B49FC07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D295FE4-B995-F246-937A-2F1077D8EAF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E437DDF-B53C-6341-A93B-5539FF28F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45F6871-2D0B-BB4C-8C35-3566479BA1A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EF5F31F-5E1E-A241-8E1C-3D50FEA58D6B}"/>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8" name="Segnaposto piè di pagina 7">
            <a:extLst>
              <a:ext uri="{FF2B5EF4-FFF2-40B4-BE49-F238E27FC236}">
                <a16:creationId xmlns:a16="http://schemas.microsoft.com/office/drawing/2014/main" id="{4B910080-408D-FE49-8F48-F354E1E2478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260CC2E-972A-B54B-801F-9F1E321037E8}"/>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110454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01C59B-D4FA-204D-8586-E61C931B679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3EC9D24-358F-3449-B33A-94566A70A9E0}"/>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4" name="Segnaposto piè di pagina 3">
            <a:extLst>
              <a:ext uri="{FF2B5EF4-FFF2-40B4-BE49-F238E27FC236}">
                <a16:creationId xmlns:a16="http://schemas.microsoft.com/office/drawing/2014/main" id="{8A1D4A96-CD37-7E42-A6AE-B45DF3357AA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9C0CF3A-A019-5B45-A1E4-5D4E9080D049}"/>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33817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CA62D1-F11C-B442-B825-87B213DBE560}"/>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3" name="Segnaposto piè di pagina 2">
            <a:extLst>
              <a:ext uri="{FF2B5EF4-FFF2-40B4-BE49-F238E27FC236}">
                <a16:creationId xmlns:a16="http://schemas.microsoft.com/office/drawing/2014/main" id="{CF33173C-EC3E-AE43-81F5-2E3666C006B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39201F7-E432-F848-A52E-A625DCC5B783}"/>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309969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ED02F7-9E84-1140-83D0-9A24CD8A665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AC11373-57CD-5849-AA87-34DAE0FEFA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2169618-5D98-7844-84B9-9F1DBB580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E9B22D-4E51-1A4F-BB49-F75091744EC8}"/>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6" name="Segnaposto piè di pagina 5">
            <a:extLst>
              <a:ext uri="{FF2B5EF4-FFF2-40B4-BE49-F238E27FC236}">
                <a16:creationId xmlns:a16="http://schemas.microsoft.com/office/drawing/2014/main" id="{C595DE5C-36AE-494C-8923-1656986DFC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46CA734-6965-CA4D-8D7D-6BC68DA378DE}"/>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1310659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0C4D8-C721-3A41-A43E-879742FC23B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684D109-8F90-5D4E-AA57-F8E4A9371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317D8BD-4DF6-894D-A683-DBC6789F7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F4674D2-3151-FE45-99F9-67D8FA2E8759}"/>
              </a:ext>
            </a:extLst>
          </p:cNvPr>
          <p:cNvSpPr>
            <a:spLocks noGrp="1"/>
          </p:cNvSpPr>
          <p:nvPr>
            <p:ph type="dt" sz="half" idx="10"/>
          </p:nvPr>
        </p:nvSpPr>
        <p:spPr/>
        <p:txBody>
          <a:bodyPr/>
          <a:lstStyle/>
          <a:p>
            <a:fld id="{503886A5-FD54-4441-A1F2-A17165556E5F}" type="datetimeFigureOut">
              <a:rPr lang="it-IT" smtClean="0"/>
              <a:t>20/03/2023</a:t>
            </a:fld>
            <a:endParaRPr lang="it-IT"/>
          </a:p>
        </p:txBody>
      </p:sp>
      <p:sp>
        <p:nvSpPr>
          <p:cNvPr id="6" name="Segnaposto piè di pagina 5">
            <a:extLst>
              <a:ext uri="{FF2B5EF4-FFF2-40B4-BE49-F238E27FC236}">
                <a16:creationId xmlns:a16="http://schemas.microsoft.com/office/drawing/2014/main" id="{10F1CD0B-0F97-DE41-98C9-8287CF81DF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6CABE19-299C-BF42-A48D-B21178F3B841}"/>
              </a:ext>
            </a:extLst>
          </p:cNvPr>
          <p:cNvSpPr>
            <a:spLocks noGrp="1"/>
          </p:cNvSpPr>
          <p:nvPr>
            <p:ph type="sldNum" sz="quarter" idx="12"/>
          </p:nvPr>
        </p:nvSpPr>
        <p:spPr/>
        <p:txBody>
          <a:bodyPr/>
          <a:lstStyle/>
          <a:p>
            <a:fld id="{B1C5CB41-D7A4-584E-9287-DD94592D7C96}" type="slidenum">
              <a:rPr lang="it-IT" smtClean="0"/>
              <a:t>‹N›</a:t>
            </a:fld>
            <a:endParaRPr lang="it-IT"/>
          </a:p>
        </p:txBody>
      </p:sp>
    </p:spTree>
    <p:extLst>
      <p:ext uri="{BB962C8B-B14F-4D97-AF65-F5344CB8AC3E}">
        <p14:creationId xmlns:p14="http://schemas.microsoft.com/office/powerpoint/2010/main" val="3062568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B10682A-290A-D643-B781-FCEBE4D00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04D13F4-91C4-CC4D-BD81-D45F75C14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DC5920F-0063-7144-8CD1-E27E291F2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886A5-FD54-4441-A1F2-A17165556E5F}" type="datetimeFigureOut">
              <a:rPr lang="it-IT" smtClean="0"/>
              <a:t>20/03/2023</a:t>
            </a:fld>
            <a:endParaRPr lang="it-IT"/>
          </a:p>
        </p:txBody>
      </p:sp>
      <p:sp>
        <p:nvSpPr>
          <p:cNvPr id="5" name="Segnaposto piè di pagina 4">
            <a:extLst>
              <a:ext uri="{FF2B5EF4-FFF2-40B4-BE49-F238E27FC236}">
                <a16:creationId xmlns:a16="http://schemas.microsoft.com/office/drawing/2014/main" id="{377F423D-3903-4148-825D-4D7F8CC2DE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828A354-EFFD-B641-AE1E-6B39A6A206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5CB41-D7A4-584E-9287-DD94592D7C96}" type="slidenum">
              <a:rPr lang="it-IT" smtClean="0"/>
              <a:t>‹N›</a:t>
            </a:fld>
            <a:endParaRPr lang="it-IT"/>
          </a:p>
        </p:txBody>
      </p:sp>
    </p:spTree>
    <p:extLst>
      <p:ext uri="{BB962C8B-B14F-4D97-AF65-F5344CB8AC3E}">
        <p14:creationId xmlns:p14="http://schemas.microsoft.com/office/powerpoint/2010/main" val="3005532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ail.google.com/mail/u/0?ui=2&amp;ik=6663998065&amp;attid=0.1&amp;permmsgid=msg-a:r-6631446436352700890&amp;th=18650fc9d066fcc7&amp;view=att&amp;disp=safe&amp;realattid=f_le4ivmub2"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2C1BAB2-6BBA-DD7F-FD96-93BF5C82ECE7}"/>
              </a:ext>
            </a:extLst>
          </p:cNvPr>
          <p:cNvSpPr/>
          <p:nvPr/>
        </p:nvSpPr>
        <p:spPr>
          <a:xfrm>
            <a:off x="0" y="5358809"/>
            <a:ext cx="12192000" cy="99946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99C2A599-D736-B800-256B-A6491CB0CC22}"/>
              </a:ext>
            </a:extLst>
          </p:cNvPr>
          <p:cNvPicPr>
            <a:picLocks noChangeAspect="1"/>
          </p:cNvPicPr>
          <p:nvPr/>
        </p:nvPicPr>
        <p:blipFill>
          <a:blip r:embed="rId2"/>
          <a:stretch>
            <a:fillRect/>
          </a:stretch>
        </p:blipFill>
        <p:spPr>
          <a:xfrm>
            <a:off x="4808793" y="765529"/>
            <a:ext cx="2574414" cy="2301026"/>
          </a:xfrm>
          <a:prstGeom prst="rect">
            <a:avLst/>
          </a:prstGeom>
        </p:spPr>
      </p:pic>
      <p:sp>
        <p:nvSpPr>
          <p:cNvPr id="5" name="Sottotitolo 4">
            <a:extLst>
              <a:ext uri="{FF2B5EF4-FFF2-40B4-BE49-F238E27FC236}">
                <a16:creationId xmlns:a16="http://schemas.microsoft.com/office/drawing/2014/main" id="{D6F39C60-5EEF-46EF-9010-2647FB39304F}"/>
              </a:ext>
            </a:extLst>
          </p:cNvPr>
          <p:cNvSpPr>
            <a:spLocks noGrp="1"/>
          </p:cNvSpPr>
          <p:nvPr>
            <p:ph type="subTitle" idx="1"/>
          </p:nvPr>
        </p:nvSpPr>
        <p:spPr>
          <a:xfrm>
            <a:off x="1694120" y="5547796"/>
            <a:ext cx="9144000" cy="810474"/>
          </a:xfrm>
        </p:spPr>
        <p:txBody>
          <a:bodyPr>
            <a:normAutofit lnSpcReduction="10000"/>
          </a:bodyPr>
          <a:lstStyle/>
          <a:p>
            <a:r>
              <a:rPr lang="it-IT" sz="5400" dirty="0">
                <a:solidFill>
                  <a:schemeClr val="bg1"/>
                </a:solidFill>
                <a:latin typeface="Univers Condensed Light" panose="020B0306020202040204" pitchFamily="34" charset="0"/>
              </a:rPr>
              <a:t>SLIDEARIO</a:t>
            </a:r>
          </a:p>
        </p:txBody>
      </p:sp>
    </p:spTree>
    <p:extLst>
      <p:ext uri="{BB962C8B-B14F-4D97-AF65-F5344CB8AC3E}">
        <p14:creationId xmlns:p14="http://schemas.microsoft.com/office/powerpoint/2010/main" val="143136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524000" y="110958"/>
            <a:ext cx="9144000" cy="885904"/>
          </a:xfrm>
        </p:spPr>
        <p:txBody>
          <a:bodyPr>
            <a:normAutofit/>
          </a:bodyPr>
          <a:lstStyle/>
          <a:p>
            <a:r>
              <a:rPr lang="it-IT" sz="3200" b="1" dirty="0">
                <a:latin typeface="Helvetica" pitchFamily="2" charset="0"/>
              </a:rPr>
              <a:t>KIT 9304</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662762" y="1498781"/>
            <a:ext cx="7449879" cy="4951561"/>
          </a:xfrm>
        </p:spPr>
        <p:txBody>
          <a:bodyPr>
            <a:noAutofit/>
          </a:bodyPr>
          <a:lstStyle/>
          <a:p>
            <a:pPr algn="l"/>
            <a:r>
              <a:rPr lang="it-IT" sz="1800" b="0" dirty="0">
                <a:solidFill>
                  <a:srgbClr val="0C0C0C"/>
                </a:solidFill>
                <a:effectLst/>
                <a:latin typeface="Barlow" pitchFamily="2" charset="77"/>
              </a:rPr>
              <a:t>KIT TAPPARELLE</a:t>
            </a:r>
          </a:p>
          <a:p>
            <a:pPr algn="l"/>
            <a:r>
              <a:rPr lang="it-IT" sz="1800" b="0" dirty="0">
                <a:solidFill>
                  <a:srgbClr val="0C0C0C"/>
                </a:solidFill>
                <a:effectLst/>
                <a:latin typeface="Barlow" pitchFamily="2" charset="77"/>
              </a:rPr>
              <a:t>Il kit 9304 contiene un attuatore per tapparelle ed un pulsante wireless doppio 9320/2. È un pacchetto pensato per facilitare l’automazione di tapparelle senza preoccuparsi dei cablaggi dei pulsanti, senza essere nemmeno vincolati a dove posizionare il pulsante</a:t>
            </a:r>
            <a:endParaRPr lang="it-IT" sz="1800" dirty="0">
              <a:effectLst/>
            </a:endParaRPr>
          </a:p>
          <a:p>
            <a:pPr algn="l"/>
            <a:r>
              <a:rPr lang="it-IT" sz="1800" b="0" dirty="0">
                <a:solidFill>
                  <a:srgbClr val="0C0C0C"/>
                </a:solidFill>
                <a:effectLst/>
                <a:latin typeface="Barlow" pitchFamily="2" charset="77"/>
              </a:rPr>
              <a:t>APPLICAZIONI</a:t>
            </a:r>
          </a:p>
          <a:p>
            <a:pPr marL="285750" indent="-285750" algn="l">
              <a:buFont typeface="Arial" panose="020B0604020202020204" pitchFamily="34" charset="0"/>
              <a:buChar char="•"/>
            </a:pPr>
            <a:r>
              <a:rPr lang="it-IT" sz="1800" dirty="0">
                <a:solidFill>
                  <a:srgbClr val="0C0C0C"/>
                </a:solidFill>
                <a:latin typeface="Barlow" pitchFamily="2" charset="77"/>
              </a:rPr>
              <a:t>Q</a:t>
            </a:r>
            <a:r>
              <a:rPr lang="it-IT" sz="1800" b="0" dirty="0">
                <a:solidFill>
                  <a:srgbClr val="0C0C0C"/>
                </a:solidFill>
                <a:effectLst/>
                <a:latin typeface="Barlow" pitchFamily="2" charset="77"/>
              </a:rPr>
              <a:t>uesto controller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per tapparelle ti offre un vero controllo senza fili per gestire le tapparelle da qualsiasi punto della casa. </a:t>
            </a:r>
          </a:p>
          <a:p>
            <a:pPr marL="285750" indent="-285750" algn="l">
              <a:buFont typeface="Arial" panose="020B0604020202020204" pitchFamily="34" charset="0"/>
              <a:buChar char="•"/>
            </a:pPr>
            <a:r>
              <a:rPr lang="it-IT" sz="1800" dirty="0">
                <a:solidFill>
                  <a:srgbClr val="0C0C0C"/>
                </a:solidFill>
                <a:latin typeface="Barlow" pitchFamily="2" charset="77"/>
              </a:rPr>
              <a:t>‘E’ possibile collegare tasti esistenti</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Si possono aprire e chiudere tende da sole, e persiane</a:t>
            </a:r>
          </a:p>
          <a:p>
            <a:pPr marL="285750" indent="-285750" algn="l">
              <a:buFont typeface="Arial" panose="020B0604020202020204" pitchFamily="34" charset="0"/>
              <a:buChar char="•"/>
            </a:pPr>
            <a:r>
              <a:rPr lang="it-IT" sz="1800" b="0" dirty="0">
                <a:solidFill>
                  <a:srgbClr val="0C0C0C"/>
                </a:solidFill>
                <a:effectLst/>
                <a:latin typeface="Barlow" pitchFamily="2" charset="77"/>
              </a:rPr>
              <a:t>Chiudere le tapparelle è semplice, nessuno vorrebbe alzarsi dal letto o dal divano per aprire o chiudere le tapparelle o le tende. Con questo kit e gli assistenti vocali, puoi semplicemente parlare per far partire un comando. </a:t>
            </a:r>
          </a:p>
          <a:p>
            <a:pPr marL="285750" indent="-285750" algn="l">
              <a:buFont typeface="Arial" panose="020B0604020202020204" pitchFamily="34" charset="0"/>
              <a:buChar char="•"/>
            </a:pPr>
            <a:r>
              <a:rPr lang="it-IT" sz="1800" dirty="0">
                <a:solidFill>
                  <a:srgbClr val="0C0C0C"/>
                </a:solidFill>
                <a:latin typeface="Barlow" pitchFamily="2" charset="77"/>
              </a:rPr>
              <a:t>Con la APP  P</a:t>
            </a:r>
            <a:r>
              <a:rPr lang="it-IT" sz="1800" b="0" dirty="0">
                <a:solidFill>
                  <a:srgbClr val="0C0C0C"/>
                </a:solidFill>
                <a:effectLst/>
                <a:latin typeface="Barlow" pitchFamily="2" charset="77"/>
              </a:rPr>
              <a:t>uoi anche fare in modo che le tende si aprano e chiudano automaticamente in base all’ora dell’alba e del tramonto, tenendo conto sia del sole che della privacy. </a:t>
            </a:r>
            <a:endParaRPr lang="it-IT" sz="1800" dirty="0">
              <a:effectLst/>
            </a:endParaRPr>
          </a:p>
        </p:txBody>
      </p:sp>
      <p:pic>
        <p:nvPicPr>
          <p:cNvPr id="9" name="Immagine 8" descr="Immagine che contiene testo, apparecchio, elettrodomestico&#10;&#10;Descrizione generata automaticamente">
            <a:extLst>
              <a:ext uri="{FF2B5EF4-FFF2-40B4-BE49-F238E27FC236}">
                <a16:creationId xmlns:a16="http://schemas.microsoft.com/office/drawing/2014/main" id="{FDC2148C-CDC1-E840-9A0E-589A385B17E8}"/>
              </a:ext>
            </a:extLst>
          </p:cNvPr>
          <p:cNvPicPr>
            <a:picLocks noChangeAspect="1"/>
          </p:cNvPicPr>
          <p:nvPr/>
        </p:nvPicPr>
        <p:blipFill>
          <a:blip r:embed="rId2"/>
          <a:stretch>
            <a:fillRect/>
          </a:stretch>
        </p:blipFill>
        <p:spPr>
          <a:xfrm>
            <a:off x="8835807" y="1091124"/>
            <a:ext cx="2168739" cy="5766876"/>
          </a:xfrm>
          <a:prstGeom prst="rect">
            <a:avLst/>
          </a:prstGeom>
        </p:spPr>
      </p:pic>
      <p:pic>
        <p:nvPicPr>
          <p:cNvPr id="4" name="Immagine 3">
            <a:extLst>
              <a:ext uri="{FF2B5EF4-FFF2-40B4-BE49-F238E27FC236}">
                <a16:creationId xmlns:a16="http://schemas.microsoft.com/office/drawing/2014/main" id="{94BEC028-85B4-0B9D-328E-A6A1515C0F09}"/>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61314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524000" y="280858"/>
            <a:ext cx="9144000" cy="715783"/>
          </a:xfrm>
        </p:spPr>
        <p:txBody>
          <a:bodyPr>
            <a:normAutofit/>
          </a:bodyPr>
          <a:lstStyle/>
          <a:p>
            <a:r>
              <a:rPr lang="it-IT" sz="3200" b="1" dirty="0">
                <a:latin typeface="Helvetica" pitchFamily="2" charset="0"/>
              </a:rPr>
              <a:t>ART. 9305</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899445" y="1781651"/>
            <a:ext cx="7206948" cy="3913206"/>
          </a:xfrm>
        </p:spPr>
        <p:txBody>
          <a:bodyPr>
            <a:noAutofit/>
          </a:bodyPr>
          <a:lstStyle/>
          <a:p>
            <a:pPr algn="l"/>
            <a:r>
              <a:rPr lang="it-IT" sz="1800" b="0" dirty="0">
                <a:solidFill>
                  <a:srgbClr val="0C0C0C"/>
                </a:solidFill>
                <a:effectLst/>
                <a:latin typeface="Barlow" pitchFamily="2" charset="77"/>
              </a:rPr>
              <a:t>KIT DOPPIO COMANDO</a:t>
            </a:r>
          </a:p>
          <a:p>
            <a:pPr algn="l"/>
            <a:r>
              <a:rPr lang="it-IT" sz="1800" b="0" dirty="0">
                <a:solidFill>
                  <a:srgbClr val="0C0C0C"/>
                </a:solidFill>
                <a:effectLst/>
                <a:latin typeface="Barlow" pitchFamily="2" charset="77"/>
              </a:rPr>
              <a:t>Il kit 9305 contiene un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doppio indipendente art. 9325 e</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un pulsante wireless doppio art. 9320/2. È la soluzione che vi permette di avere un doppio attuatore </a:t>
            </a:r>
            <a:r>
              <a:rPr lang="it-IT" sz="1800" b="0" dirty="0" err="1">
                <a:solidFill>
                  <a:srgbClr val="0C0C0C"/>
                </a:solidFill>
                <a:effectLst/>
                <a:latin typeface="Barlow" pitchFamily="2" charset="77"/>
              </a:rPr>
              <a:t>smart</a:t>
            </a:r>
            <a:r>
              <a:rPr lang="it-IT" sz="1800" b="0" dirty="0">
                <a:solidFill>
                  <a:srgbClr val="0C0C0C"/>
                </a:solidFill>
                <a:effectLst/>
                <a:latin typeface="Barlow" pitchFamily="2" charset="77"/>
              </a:rPr>
              <a:t> e comandarlo da remoto, anche con un pulsante doppio wireless senza batteria. </a:t>
            </a:r>
            <a:endParaRPr lang="it-IT" sz="1800" dirty="0">
              <a:effectLst/>
            </a:endParaRPr>
          </a:p>
          <a:p>
            <a:pPr algn="l"/>
            <a:endParaRPr lang="it-IT" sz="1800" b="0" dirty="0">
              <a:solidFill>
                <a:srgbClr val="0C0C0C"/>
              </a:solidFill>
              <a:latin typeface="Barlow" pitchFamily="2" charset="77"/>
            </a:endParaRPr>
          </a:p>
          <a:p>
            <a:pPr algn="l"/>
            <a:r>
              <a:rPr lang="it-IT" sz="1800" dirty="0">
                <a:solidFill>
                  <a:srgbClr val="0C0C0C"/>
                </a:solidFill>
                <a:effectLst/>
                <a:latin typeface="Barlow" pitchFamily="2" charset="77"/>
              </a:rPr>
              <a:t>APPLICAZIONI</a:t>
            </a:r>
          </a:p>
          <a:p>
            <a:pPr marL="285750" indent="-285750" algn="l">
              <a:buFont typeface="Arial" panose="020B0604020202020204" pitchFamily="34" charset="0"/>
              <a:buChar char="•"/>
            </a:pPr>
            <a:r>
              <a:rPr lang="it-IT" sz="1800" b="0" dirty="0">
                <a:solidFill>
                  <a:srgbClr val="0C0C0C"/>
                </a:solidFill>
                <a:latin typeface="Barlow" pitchFamily="2" charset="77"/>
              </a:rPr>
              <a:t>In un piccolissim</a:t>
            </a:r>
            <a:r>
              <a:rPr lang="it-IT" sz="1800" dirty="0">
                <a:solidFill>
                  <a:srgbClr val="0C0C0C"/>
                </a:solidFill>
                <a:latin typeface="Barlow" pitchFamily="2" charset="77"/>
              </a:rPr>
              <a:t>o attuatore si hanno fino a 2 comandi o attivare 2 prese comandate</a:t>
            </a:r>
          </a:p>
          <a:p>
            <a:pPr marL="285750" indent="-285750" algn="l">
              <a:buFont typeface="Arial" panose="020B0604020202020204" pitchFamily="34" charset="0"/>
              <a:buChar char="•"/>
            </a:pPr>
            <a:r>
              <a:rPr lang="it-IT" sz="1800" b="0" dirty="0">
                <a:solidFill>
                  <a:srgbClr val="0C0C0C"/>
                </a:solidFill>
                <a:effectLst/>
                <a:latin typeface="Barlow" pitchFamily="2" charset="77"/>
              </a:rPr>
              <a:t>Accender doppie luci nei lampadari</a:t>
            </a:r>
          </a:p>
        </p:txBody>
      </p:sp>
      <p:pic>
        <p:nvPicPr>
          <p:cNvPr id="6" name="Immagine 5" descr="Immagine che contiene testo, apparecchio, elettrodomestico&#10;&#10;Descrizione generata automaticamente">
            <a:extLst>
              <a:ext uri="{FF2B5EF4-FFF2-40B4-BE49-F238E27FC236}">
                <a16:creationId xmlns:a16="http://schemas.microsoft.com/office/drawing/2014/main" id="{ECF35A5C-7691-B44B-B114-A4853BBD5B70}"/>
              </a:ext>
            </a:extLst>
          </p:cNvPr>
          <p:cNvPicPr>
            <a:picLocks noChangeAspect="1"/>
          </p:cNvPicPr>
          <p:nvPr/>
        </p:nvPicPr>
        <p:blipFill>
          <a:blip r:embed="rId2"/>
          <a:stretch>
            <a:fillRect/>
          </a:stretch>
        </p:blipFill>
        <p:spPr>
          <a:xfrm>
            <a:off x="9688187" y="1088715"/>
            <a:ext cx="2105247" cy="5613992"/>
          </a:xfrm>
          <a:prstGeom prst="rect">
            <a:avLst/>
          </a:prstGeom>
        </p:spPr>
      </p:pic>
      <p:pic>
        <p:nvPicPr>
          <p:cNvPr id="4" name="Immagine 3">
            <a:extLst>
              <a:ext uri="{FF2B5EF4-FFF2-40B4-BE49-F238E27FC236}">
                <a16:creationId xmlns:a16="http://schemas.microsoft.com/office/drawing/2014/main" id="{6F412202-075A-9900-68C4-3EC986D58CFB}"/>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269327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524000" y="-230967"/>
            <a:ext cx="9144000" cy="1109187"/>
          </a:xfrm>
        </p:spPr>
        <p:txBody>
          <a:bodyPr>
            <a:normAutofit/>
          </a:bodyPr>
          <a:lstStyle/>
          <a:p>
            <a:r>
              <a:rPr lang="it-IT" sz="3200" b="1" dirty="0">
                <a:latin typeface="Helvetica" pitchFamily="2" charset="0"/>
              </a:rPr>
              <a:t>KIT 9306</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92643" y="1621253"/>
            <a:ext cx="6971414" cy="4641323"/>
          </a:xfrm>
        </p:spPr>
        <p:txBody>
          <a:bodyPr>
            <a:noAutofit/>
          </a:bodyPr>
          <a:lstStyle/>
          <a:p>
            <a:pPr algn="l"/>
            <a:r>
              <a:rPr lang="it-IT" sz="1800" b="0" dirty="0">
                <a:solidFill>
                  <a:srgbClr val="0C0C0C"/>
                </a:solidFill>
                <a:effectLst/>
                <a:latin typeface="Barlow" pitchFamily="2" charset="77"/>
              </a:rPr>
              <a:t>KIT RELE ON – OFF</a:t>
            </a:r>
          </a:p>
          <a:p>
            <a:pPr algn="l"/>
            <a:r>
              <a:rPr lang="it-IT" sz="1800" b="0" dirty="0">
                <a:solidFill>
                  <a:srgbClr val="0C0C0C"/>
                </a:solidFill>
                <a:effectLst/>
                <a:latin typeface="Barlow" pitchFamily="2" charset="77"/>
              </a:rPr>
              <a:t>Il kit 9306 contiene un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smart 10A a contatto pulito art. 9327 e un pulsante wireless 9320. È la soluzione che vi permette di avere un attuatore </a:t>
            </a:r>
            <a:r>
              <a:rPr lang="it-IT" sz="1800" b="0" dirty="0" err="1">
                <a:solidFill>
                  <a:srgbClr val="0C0C0C"/>
                </a:solidFill>
                <a:effectLst/>
                <a:latin typeface="Barlow" pitchFamily="2" charset="77"/>
              </a:rPr>
              <a:t>smart</a:t>
            </a:r>
            <a:r>
              <a:rPr lang="it-IT" sz="1800" b="0" dirty="0">
                <a:solidFill>
                  <a:srgbClr val="0C0C0C"/>
                </a:solidFill>
                <a:effectLst/>
                <a:latin typeface="Barlow" pitchFamily="2" charset="77"/>
              </a:rPr>
              <a:t> a contatto pulito e comandarlo da remoto, anche con un pulsante wireless senza batteria. </a:t>
            </a:r>
            <a:endParaRPr lang="it-IT" sz="1800" dirty="0">
              <a:effectLst/>
            </a:endParaRPr>
          </a:p>
          <a:p>
            <a:pPr algn="l"/>
            <a:r>
              <a:rPr lang="it-IT" sz="1800" b="0" dirty="0">
                <a:solidFill>
                  <a:srgbClr val="0C0C0C"/>
                </a:solidFill>
                <a:effectLst/>
                <a:latin typeface="Barlow" pitchFamily="2" charset="77"/>
              </a:rPr>
              <a:t>L’attuatore è collegato a fase e neutro ed ha un contatto pulito. Il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interno dell’attuatore è da 10A resistivi </a:t>
            </a:r>
            <a:endParaRPr lang="it-IT" sz="1800" dirty="0">
              <a:effectLst/>
            </a:endParaRPr>
          </a:p>
          <a:p>
            <a:pPr algn="l"/>
            <a:r>
              <a:rPr lang="it-IT" sz="1800" b="0" dirty="0">
                <a:solidFill>
                  <a:srgbClr val="0C0C0C"/>
                </a:solidFill>
                <a:effectLst/>
                <a:latin typeface="Barlow" pitchFamily="2" charset="77"/>
              </a:rPr>
              <a:t>APPLICAZIONI</a:t>
            </a:r>
          </a:p>
          <a:p>
            <a:pPr marL="285750" indent="-285750" algn="l">
              <a:buFont typeface="Arial" panose="020B0604020202020204" pitchFamily="34" charset="0"/>
              <a:buChar char="•"/>
            </a:pPr>
            <a:r>
              <a:rPr lang="it-IT" sz="1800" dirty="0">
                <a:solidFill>
                  <a:srgbClr val="0C0C0C"/>
                </a:solidFill>
                <a:latin typeface="Barlow" pitchFamily="2" charset="77"/>
              </a:rPr>
              <a:t>E</a:t>
            </a:r>
            <a:r>
              <a:rPr lang="it-IT" sz="1800" b="0" dirty="0">
                <a:solidFill>
                  <a:srgbClr val="0C0C0C"/>
                </a:solidFill>
                <a:effectLst/>
                <a:latin typeface="Barlow" pitchFamily="2" charset="77"/>
              </a:rPr>
              <a:t>ssendo un vero è proprio relè si attiva un contatto di chiusura/apertura</a:t>
            </a:r>
          </a:p>
          <a:p>
            <a:pPr marL="285750" indent="-285750" algn="l">
              <a:buFont typeface="Arial" panose="020B0604020202020204" pitchFamily="34" charset="0"/>
              <a:buChar char="•"/>
            </a:pPr>
            <a:r>
              <a:rPr lang="it-IT" sz="1800" dirty="0">
                <a:solidFill>
                  <a:srgbClr val="0C0C0C"/>
                </a:solidFill>
                <a:latin typeface="Barlow" pitchFamily="2" charset="77"/>
              </a:rPr>
              <a:t>Nessun limite di potenza</a:t>
            </a:r>
            <a:endParaRPr lang="it-IT" sz="1800" dirty="0">
              <a:effectLst/>
            </a:endParaRPr>
          </a:p>
        </p:txBody>
      </p:sp>
      <p:pic>
        <p:nvPicPr>
          <p:cNvPr id="5" name="Immagine 4" descr="Immagine che contiene testo, elettrodomestico&#10;&#10;Descrizione generata automaticamente">
            <a:extLst>
              <a:ext uri="{FF2B5EF4-FFF2-40B4-BE49-F238E27FC236}">
                <a16:creationId xmlns:a16="http://schemas.microsoft.com/office/drawing/2014/main" id="{FBF61CBD-0818-344B-AAB4-15037419DE07}"/>
              </a:ext>
            </a:extLst>
          </p:cNvPr>
          <p:cNvPicPr>
            <a:picLocks noChangeAspect="1"/>
          </p:cNvPicPr>
          <p:nvPr/>
        </p:nvPicPr>
        <p:blipFill>
          <a:blip r:embed="rId2"/>
          <a:stretch>
            <a:fillRect/>
          </a:stretch>
        </p:blipFill>
        <p:spPr>
          <a:xfrm>
            <a:off x="9994605" y="950155"/>
            <a:ext cx="2032469" cy="5623823"/>
          </a:xfrm>
          <a:prstGeom prst="rect">
            <a:avLst/>
          </a:prstGeom>
        </p:spPr>
      </p:pic>
      <p:pic>
        <p:nvPicPr>
          <p:cNvPr id="4" name="Immagine 3">
            <a:extLst>
              <a:ext uri="{FF2B5EF4-FFF2-40B4-BE49-F238E27FC236}">
                <a16:creationId xmlns:a16="http://schemas.microsoft.com/office/drawing/2014/main" id="{48D376AA-D540-B772-47A4-2E1B4E7AA2A0}"/>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428167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524000" y="4279393"/>
            <a:ext cx="9144000" cy="2423314"/>
          </a:xfrm>
        </p:spPr>
        <p:txBody>
          <a:bodyPr>
            <a:noAutofit/>
          </a:bodyPr>
          <a:lstStyle/>
          <a:p>
            <a:r>
              <a:rPr lang="it-IT" sz="1050" b="0" dirty="0">
                <a:solidFill>
                  <a:srgbClr val="0C0C0C"/>
                </a:solidFill>
                <a:effectLst/>
                <a:latin typeface="Barlow" pitchFamily="2" charset="77"/>
              </a:rPr>
              <a:t>Unico nel suo genere pulsante cinetico wireless da inserire in tutte le serie civili, nessun filo da tirare, funziona con tutti gli attuatori e </a:t>
            </a:r>
            <a:r>
              <a:rPr lang="it-IT" sz="1050" b="0" dirty="0" err="1">
                <a:solidFill>
                  <a:srgbClr val="0C0C0C"/>
                </a:solidFill>
                <a:effectLst/>
                <a:latin typeface="Barlow" pitchFamily="2" charset="77"/>
              </a:rPr>
              <a:t>dimmer</a:t>
            </a:r>
            <a:r>
              <a:rPr lang="it-IT" sz="1050" b="0" dirty="0">
                <a:solidFill>
                  <a:srgbClr val="0C0C0C"/>
                </a:solidFill>
                <a:effectLst/>
                <a:latin typeface="Barlow" pitchFamily="2" charset="77"/>
              </a:rPr>
              <a:t> nel catalogo FEB Easy. </a:t>
            </a:r>
            <a:endParaRPr lang="it-IT" sz="1050" dirty="0">
              <a:effectLst/>
            </a:endParaRPr>
          </a:p>
          <a:p>
            <a:r>
              <a:rPr lang="it-IT" sz="1050" b="0" dirty="0">
                <a:solidFill>
                  <a:srgbClr val="0C0C0C"/>
                </a:solidFill>
                <a:effectLst/>
                <a:latin typeface="Barlow" pitchFamily="2" charset="77"/>
              </a:rPr>
              <a:t>Formato </a:t>
            </a:r>
            <a:r>
              <a:rPr lang="it-IT" sz="1050" b="0" dirty="0" err="1">
                <a:solidFill>
                  <a:srgbClr val="0C0C0C"/>
                </a:solidFill>
                <a:effectLst/>
                <a:latin typeface="Barlow" pitchFamily="2" charset="77"/>
              </a:rPr>
              <a:t>keystone</a:t>
            </a:r>
            <a:r>
              <a:rPr lang="it-IT" sz="1050" b="0" dirty="0">
                <a:solidFill>
                  <a:srgbClr val="0C0C0C"/>
                </a:solidFill>
                <a:effectLst/>
                <a:latin typeface="Barlow" pitchFamily="2" charset="77"/>
              </a:rPr>
              <a:t> per avere </a:t>
            </a:r>
            <a:r>
              <a:rPr lang="it-IT" sz="1050" b="0" dirty="0" err="1">
                <a:solidFill>
                  <a:srgbClr val="0C0C0C"/>
                </a:solidFill>
                <a:effectLst/>
                <a:latin typeface="Barlow" pitchFamily="2" charset="77"/>
              </a:rPr>
              <a:t>compatibilita</a:t>
            </a:r>
            <a:r>
              <a:rPr lang="it-IT" sz="1050" b="0" dirty="0">
                <a:solidFill>
                  <a:srgbClr val="0C0C0C"/>
                </a:solidFill>
                <a:effectLst/>
                <a:latin typeface="Barlow" pitchFamily="2" charset="77"/>
              </a:rPr>
              <a:t>̀ con tutte le serie civili esistenti in commercio che abbiano l’adattatore </a:t>
            </a:r>
            <a:r>
              <a:rPr lang="it-IT" sz="1050" b="0" dirty="0" err="1">
                <a:solidFill>
                  <a:srgbClr val="0C0C0C"/>
                </a:solidFill>
                <a:effectLst/>
                <a:latin typeface="Barlow" pitchFamily="2" charset="77"/>
              </a:rPr>
              <a:t>keystone</a:t>
            </a:r>
            <a:r>
              <a:rPr lang="it-IT" sz="1050" b="0" dirty="0">
                <a:solidFill>
                  <a:srgbClr val="0C0C0C"/>
                </a:solidFill>
                <a:effectLst/>
                <a:latin typeface="Barlow" pitchFamily="2" charset="77"/>
              </a:rPr>
              <a:t> </a:t>
            </a:r>
            <a:endParaRPr lang="it-IT" sz="1050" dirty="0">
              <a:effectLst/>
            </a:endParaRPr>
          </a:p>
          <a:p>
            <a:r>
              <a:rPr lang="it-IT" sz="1050" b="0" dirty="0">
                <a:solidFill>
                  <a:srgbClr val="0C0C0C"/>
                </a:solidFill>
                <a:effectLst/>
                <a:latin typeface="Barlow" pitchFamily="2" charset="77"/>
              </a:rPr>
              <a:t>Pratico: un pulsante compatibile con tutte le serie civili. Conveniente: soltanto un articolo da gestire a magazzino </a:t>
            </a:r>
            <a:endParaRPr lang="it-IT" sz="1050" dirty="0">
              <a:effectLst/>
            </a:endParaRPr>
          </a:p>
        </p:txBody>
      </p:sp>
      <p:pic>
        <p:nvPicPr>
          <p:cNvPr id="4" name="Immagine 3">
            <a:extLst>
              <a:ext uri="{FF2B5EF4-FFF2-40B4-BE49-F238E27FC236}">
                <a16:creationId xmlns:a16="http://schemas.microsoft.com/office/drawing/2014/main" id="{89DA585D-42F9-ACB6-D984-71E484CD2523}"/>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9" name="Immagine 8">
            <a:extLst>
              <a:ext uri="{FF2B5EF4-FFF2-40B4-BE49-F238E27FC236}">
                <a16:creationId xmlns:a16="http://schemas.microsoft.com/office/drawing/2014/main" id="{D75D7CED-6744-B4FB-C6DF-FF0EE646B8BA}"/>
              </a:ext>
            </a:extLst>
          </p:cNvPr>
          <p:cNvPicPr>
            <a:picLocks noChangeAspect="1"/>
          </p:cNvPicPr>
          <p:nvPr/>
        </p:nvPicPr>
        <p:blipFill>
          <a:blip r:embed="rId3"/>
          <a:stretch>
            <a:fillRect/>
          </a:stretch>
        </p:blipFill>
        <p:spPr>
          <a:xfrm>
            <a:off x="971550" y="1753041"/>
            <a:ext cx="9696450" cy="3743325"/>
          </a:xfrm>
          <a:prstGeom prst="rect">
            <a:avLst/>
          </a:prstGeom>
        </p:spPr>
      </p:pic>
    </p:spTree>
    <p:extLst>
      <p:ext uri="{BB962C8B-B14F-4D97-AF65-F5344CB8AC3E}">
        <p14:creationId xmlns:p14="http://schemas.microsoft.com/office/powerpoint/2010/main" val="380418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524000" y="-367403"/>
            <a:ext cx="9144000" cy="1045392"/>
          </a:xfrm>
        </p:spPr>
        <p:txBody>
          <a:bodyPr>
            <a:normAutofit/>
          </a:bodyPr>
          <a:lstStyle/>
          <a:p>
            <a:r>
              <a:rPr lang="it-IT" sz="3200" b="1" dirty="0">
                <a:latin typeface="Helvetica" pitchFamily="2" charset="0"/>
              </a:rPr>
              <a:t>ART. 9320/U</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692928" y="4279393"/>
            <a:ext cx="8223108" cy="2423314"/>
          </a:xfrm>
        </p:spPr>
        <p:txBody>
          <a:bodyPr>
            <a:noAutofit/>
          </a:bodyPr>
          <a:lstStyle/>
          <a:p>
            <a:pPr algn="l"/>
            <a:r>
              <a:rPr lang="it-IT" sz="1800" b="0" dirty="0">
                <a:solidFill>
                  <a:srgbClr val="0C0C0C"/>
                </a:solidFill>
                <a:effectLst/>
                <a:latin typeface="Barlow" pitchFamily="2" charset="77"/>
              </a:rPr>
              <a:t>Unico nel suo genere pulsante cinetico wireless da inserire in tutte le serie civili, nessun filo da tirare, funziona con tutti gli attuatori e </a:t>
            </a:r>
            <a:r>
              <a:rPr lang="it-IT" sz="1800" b="0" dirty="0" err="1">
                <a:solidFill>
                  <a:srgbClr val="0C0C0C"/>
                </a:solidFill>
                <a:effectLst/>
                <a:latin typeface="Barlow" pitchFamily="2" charset="77"/>
              </a:rPr>
              <a:t>dimmer</a:t>
            </a:r>
            <a:r>
              <a:rPr lang="it-IT" sz="1800" b="0" dirty="0">
                <a:solidFill>
                  <a:srgbClr val="0C0C0C"/>
                </a:solidFill>
                <a:effectLst/>
                <a:latin typeface="Barlow" pitchFamily="2" charset="77"/>
              </a:rPr>
              <a:t> nel catalogo FEB Easy. </a:t>
            </a:r>
            <a:endParaRPr lang="it-IT" sz="1800" dirty="0">
              <a:effectLst/>
            </a:endParaRPr>
          </a:p>
          <a:p>
            <a:pPr algn="l"/>
            <a:r>
              <a:rPr lang="it-IT" sz="1800" b="0" dirty="0">
                <a:solidFill>
                  <a:srgbClr val="0C0C0C"/>
                </a:solidFill>
                <a:effectLst/>
                <a:latin typeface="Barlow" pitchFamily="2" charset="77"/>
              </a:rPr>
              <a:t>Formato </a:t>
            </a:r>
            <a:r>
              <a:rPr lang="it-IT" sz="1800" b="0" dirty="0" err="1">
                <a:solidFill>
                  <a:srgbClr val="0C0C0C"/>
                </a:solidFill>
                <a:effectLst/>
                <a:latin typeface="Barlow" pitchFamily="2" charset="77"/>
              </a:rPr>
              <a:t>keystone</a:t>
            </a:r>
            <a:r>
              <a:rPr lang="it-IT" sz="1800" b="0" dirty="0">
                <a:solidFill>
                  <a:srgbClr val="0C0C0C"/>
                </a:solidFill>
                <a:effectLst/>
                <a:latin typeface="Barlow" pitchFamily="2" charset="77"/>
              </a:rPr>
              <a:t> per avere </a:t>
            </a:r>
            <a:r>
              <a:rPr lang="it-IT" sz="1800" b="0" dirty="0" err="1">
                <a:solidFill>
                  <a:srgbClr val="0C0C0C"/>
                </a:solidFill>
                <a:effectLst/>
                <a:latin typeface="Barlow" pitchFamily="2" charset="77"/>
              </a:rPr>
              <a:t>compatibilita</a:t>
            </a:r>
            <a:r>
              <a:rPr lang="it-IT" sz="1800" b="0" dirty="0">
                <a:solidFill>
                  <a:srgbClr val="0C0C0C"/>
                </a:solidFill>
                <a:effectLst/>
                <a:latin typeface="Barlow" pitchFamily="2" charset="77"/>
              </a:rPr>
              <a:t>̀ con tutte le serie civili esistenti in commercio che abbiano l’adattatore </a:t>
            </a:r>
            <a:r>
              <a:rPr lang="it-IT" sz="1800" b="0" dirty="0" err="1">
                <a:solidFill>
                  <a:srgbClr val="0C0C0C"/>
                </a:solidFill>
                <a:effectLst/>
                <a:latin typeface="Barlow" pitchFamily="2" charset="77"/>
              </a:rPr>
              <a:t>keystone</a:t>
            </a:r>
            <a:r>
              <a:rPr lang="it-IT" sz="1800" b="0" dirty="0">
                <a:solidFill>
                  <a:srgbClr val="0C0C0C"/>
                </a:solidFill>
                <a:effectLst/>
                <a:latin typeface="Barlow" pitchFamily="2" charset="77"/>
              </a:rPr>
              <a:t> </a:t>
            </a:r>
            <a:endParaRPr lang="it-IT" sz="1800" dirty="0">
              <a:effectLst/>
            </a:endParaRPr>
          </a:p>
          <a:p>
            <a:pPr algn="l"/>
            <a:r>
              <a:rPr lang="it-IT" sz="1800" b="0" dirty="0">
                <a:solidFill>
                  <a:srgbClr val="0C0C0C"/>
                </a:solidFill>
                <a:effectLst/>
                <a:latin typeface="Barlow" pitchFamily="2" charset="77"/>
              </a:rPr>
              <a:t>Pratico: un pulsante compatibile con tutte le serie civili. Conveniente: soltanto un articolo da gestire a magazzino </a:t>
            </a:r>
            <a:endParaRPr lang="it-IT" sz="1800" dirty="0">
              <a:effectLst/>
            </a:endParaRPr>
          </a:p>
        </p:txBody>
      </p:sp>
      <p:pic>
        <p:nvPicPr>
          <p:cNvPr id="6" name="Immagine 5" descr="Immagine che contiene testo, martinetto, elettronico&#10;&#10;Descrizione generata automaticamente">
            <a:extLst>
              <a:ext uri="{FF2B5EF4-FFF2-40B4-BE49-F238E27FC236}">
                <a16:creationId xmlns:a16="http://schemas.microsoft.com/office/drawing/2014/main" id="{58EED340-0EB8-C74E-9730-A78F573E565F}"/>
              </a:ext>
            </a:extLst>
          </p:cNvPr>
          <p:cNvPicPr>
            <a:picLocks noChangeAspect="1"/>
          </p:cNvPicPr>
          <p:nvPr/>
        </p:nvPicPr>
        <p:blipFill>
          <a:blip r:embed="rId2"/>
          <a:stretch>
            <a:fillRect/>
          </a:stretch>
        </p:blipFill>
        <p:spPr>
          <a:xfrm>
            <a:off x="3104996" y="1166623"/>
            <a:ext cx="5398972" cy="2823968"/>
          </a:xfrm>
          <a:prstGeom prst="rect">
            <a:avLst/>
          </a:prstGeom>
        </p:spPr>
      </p:pic>
      <p:pic>
        <p:nvPicPr>
          <p:cNvPr id="8" name="Immagine 7" descr="Immagine che contiene martinetto, interni, bianco, elettrodomestico&#10;&#10;Descrizione generata automaticamente">
            <a:extLst>
              <a:ext uri="{FF2B5EF4-FFF2-40B4-BE49-F238E27FC236}">
                <a16:creationId xmlns:a16="http://schemas.microsoft.com/office/drawing/2014/main" id="{3AACEE81-95DF-3643-BD98-62A74AE8ADA9}"/>
              </a:ext>
            </a:extLst>
          </p:cNvPr>
          <p:cNvPicPr>
            <a:picLocks noChangeAspect="1"/>
          </p:cNvPicPr>
          <p:nvPr/>
        </p:nvPicPr>
        <p:blipFill>
          <a:blip r:embed="rId3"/>
          <a:stretch>
            <a:fillRect/>
          </a:stretch>
        </p:blipFill>
        <p:spPr>
          <a:xfrm>
            <a:off x="9916036" y="1431196"/>
            <a:ext cx="2087401" cy="4618729"/>
          </a:xfrm>
          <a:prstGeom prst="rect">
            <a:avLst/>
          </a:prstGeom>
        </p:spPr>
      </p:pic>
      <p:pic>
        <p:nvPicPr>
          <p:cNvPr id="4" name="Immagine 3">
            <a:extLst>
              <a:ext uri="{FF2B5EF4-FFF2-40B4-BE49-F238E27FC236}">
                <a16:creationId xmlns:a16="http://schemas.microsoft.com/office/drawing/2014/main" id="{89DA585D-42F9-ACB6-D984-71E484CD2523}"/>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123583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524000" y="-151446"/>
            <a:ext cx="9144000" cy="895719"/>
          </a:xfrm>
        </p:spPr>
        <p:txBody>
          <a:bodyPr>
            <a:normAutofit/>
          </a:bodyPr>
          <a:lstStyle/>
          <a:p>
            <a:r>
              <a:rPr lang="it-IT" sz="3200" b="1" dirty="0">
                <a:latin typeface="Helvetica" pitchFamily="2" charset="0"/>
              </a:rPr>
              <a:t>ART. 9314</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2323214" y="3618965"/>
            <a:ext cx="7150396" cy="2853229"/>
          </a:xfrm>
        </p:spPr>
        <p:txBody>
          <a:bodyPr>
            <a:noAutofit/>
          </a:bodyPr>
          <a:lstStyle/>
          <a:p>
            <a:pPr algn="l"/>
            <a:r>
              <a:rPr lang="it-IT" sz="1800" b="0" dirty="0">
                <a:solidFill>
                  <a:srgbClr val="0C0C0C"/>
                </a:solidFill>
                <a:effectLst/>
                <a:latin typeface="Barlow" panose="00000500000000000000" pitchFamily="2" charset="0"/>
              </a:rPr>
              <a:t>Unico nel suo genere: pulsante wireless da inserire nelle serie civili, nessun filo da tirare, funziona con tutti gli attuatori e dimmer del catalogo FEB Easy. </a:t>
            </a:r>
            <a:endParaRPr lang="it-IT" sz="1800" dirty="0">
              <a:effectLst/>
              <a:latin typeface="Barlow" panose="00000500000000000000" pitchFamily="2" charset="0"/>
            </a:endParaRPr>
          </a:p>
          <a:p>
            <a:pPr algn="l"/>
            <a:r>
              <a:rPr lang="it-IT" sz="1800" b="0" dirty="0">
                <a:solidFill>
                  <a:srgbClr val="0C0C0C"/>
                </a:solidFill>
                <a:effectLst/>
                <a:latin typeface="Barlow" panose="00000500000000000000" pitchFamily="2" charset="0"/>
              </a:rPr>
              <a:t>Pulsante wireless 1 modulo per la serie </a:t>
            </a:r>
            <a:r>
              <a:rPr lang="it-IT" sz="1800" b="0" dirty="0" err="1">
                <a:solidFill>
                  <a:srgbClr val="0C0C0C"/>
                </a:solidFill>
                <a:effectLst/>
                <a:latin typeface="Barlow" panose="00000500000000000000" pitchFamily="2" charset="0"/>
              </a:rPr>
              <a:t>Flexi</a:t>
            </a:r>
            <a:r>
              <a:rPr lang="it-IT" sz="1800" b="0" dirty="0">
                <a:solidFill>
                  <a:srgbClr val="0C0C0C"/>
                </a:solidFill>
                <a:effectLst/>
                <a:latin typeface="Barlow" panose="00000500000000000000" pitchFamily="2" charset="0"/>
              </a:rPr>
              <a:t>̀ o compatibile con altre serie (richiedi la tabella </a:t>
            </a:r>
            <a:r>
              <a:rPr lang="it-IT" sz="1800" b="0" dirty="0" err="1">
                <a:solidFill>
                  <a:srgbClr val="0C0C0C"/>
                </a:solidFill>
                <a:effectLst/>
                <a:latin typeface="Barlow" panose="00000500000000000000" pitchFamily="2" charset="0"/>
              </a:rPr>
              <a:t>compatibilita</a:t>
            </a:r>
            <a:r>
              <a:rPr lang="it-IT" sz="1800" b="0" dirty="0">
                <a:solidFill>
                  <a:srgbClr val="0C0C0C"/>
                </a:solidFill>
                <a:effectLst/>
                <a:latin typeface="Barlow" panose="00000500000000000000" pitchFamily="2" charset="0"/>
              </a:rPr>
              <a:t>̀). </a:t>
            </a:r>
            <a:endParaRPr lang="it-IT" sz="1800" dirty="0">
              <a:effectLst/>
              <a:latin typeface="Barlow" panose="00000500000000000000" pitchFamily="2" charset="0"/>
            </a:endParaRPr>
          </a:p>
          <a:p>
            <a:pPr algn="l"/>
            <a:r>
              <a:rPr lang="it-IT" sz="1800" b="0" dirty="0">
                <a:solidFill>
                  <a:srgbClr val="0C0C0C"/>
                </a:solidFill>
                <a:effectLst/>
                <a:latin typeface="Barlow" panose="00000500000000000000" pitchFamily="2" charset="0"/>
              </a:rPr>
              <a:t>Pratico: viene fornito neutro, </a:t>
            </a:r>
            <a:r>
              <a:rPr lang="it-IT" sz="1800" dirty="0">
                <a:solidFill>
                  <a:srgbClr val="0C0C0C"/>
                </a:solidFill>
                <a:latin typeface="Barlow" panose="00000500000000000000" pitchFamily="2" charset="0"/>
              </a:rPr>
              <a:t>con </a:t>
            </a:r>
            <a:r>
              <a:rPr lang="it-IT" sz="1800" b="0" dirty="0">
                <a:solidFill>
                  <a:srgbClr val="0C0C0C"/>
                </a:solidFill>
                <a:effectLst/>
                <a:latin typeface="Barlow" panose="00000500000000000000" pitchFamily="2" charset="0"/>
              </a:rPr>
              <a:t> </a:t>
            </a:r>
            <a:r>
              <a:rPr lang="it-IT" sz="1800" b="0" dirty="0" err="1">
                <a:solidFill>
                  <a:srgbClr val="0C0C0C"/>
                </a:solidFill>
                <a:effectLst/>
                <a:latin typeface="Barlow" panose="00000500000000000000" pitchFamily="2" charset="0"/>
              </a:rPr>
              <a:t>copritasto</a:t>
            </a:r>
            <a:r>
              <a:rPr lang="it-IT" sz="1800" b="0" dirty="0">
                <a:solidFill>
                  <a:srgbClr val="0C0C0C"/>
                </a:solidFill>
                <a:effectLst/>
                <a:latin typeface="Barlow" panose="00000500000000000000" pitchFamily="2" charset="0"/>
              </a:rPr>
              <a:t> bianco e nero</a:t>
            </a:r>
            <a:endParaRPr lang="it-IT" sz="1800" dirty="0">
              <a:effectLst/>
              <a:latin typeface="Barlow" panose="00000500000000000000" pitchFamily="2" charset="0"/>
            </a:endParaRPr>
          </a:p>
          <a:p>
            <a:pPr algn="l"/>
            <a:r>
              <a:rPr lang="it-IT" sz="1800" b="0" dirty="0">
                <a:solidFill>
                  <a:srgbClr val="0C0C0C"/>
                </a:solidFill>
                <a:effectLst/>
                <a:latin typeface="Barlow" panose="00000500000000000000" pitchFamily="2" charset="0"/>
              </a:rPr>
              <a:t>Conveniente: soltanto 1 articolo da gestire a magazzino. </a:t>
            </a:r>
            <a:endParaRPr lang="it-IT" sz="1800" dirty="0">
              <a:effectLst/>
              <a:latin typeface="Barlow" panose="00000500000000000000" pitchFamily="2" charset="0"/>
            </a:endParaRPr>
          </a:p>
          <a:p>
            <a:pPr algn="l"/>
            <a:r>
              <a:rPr lang="it-IT" sz="1800" b="0" dirty="0">
                <a:solidFill>
                  <a:srgbClr val="0C0C0C"/>
                </a:solidFill>
                <a:effectLst/>
                <a:latin typeface="Barlow" panose="00000500000000000000" pitchFamily="2" charset="0"/>
              </a:rPr>
              <a:t>Si possono scegliere altri </a:t>
            </a:r>
            <a:r>
              <a:rPr lang="it-IT" sz="1800" b="0" dirty="0" err="1">
                <a:solidFill>
                  <a:srgbClr val="0C0C0C"/>
                </a:solidFill>
                <a:effectLst/>
                <a:latin typeface="Barlow" panose="00000500000000000000" pitchFamily="2" charset="0"/>
              </a:rPr>
              <a:t>copritasti</a:t>
            </a:r>
            <a:r>
              <a:rPr lang="it-IT" sz="1800" b="0" dirty="0">
                <a:solidFill>
                  <a:srgbClr val="0C0C0C"/>
                </a:solidFill>
                <a:effectLst/>
                <a:latin typeface="Barlow" panose="00000500000000000000" pitchFamily="2" charset="0"/>
              </a:rPr>
              <a:t>/colori sul Catalogo Generale FEB -&gt; Sezione </a:t>
            </a:r>
            <a:r>
              <a:rPr lang="it-IT" sz="1800" b="0" dirty="0" err="1">
                <a:solidFill>
                  <a:srgbClr val="0C0C0C"/>
                </a:solidFill>
                <a:effectLst/>
                <a:latin typeface="Barlow" panose="00000500000000000000" pitchFamily="2" charset="0"/>
              </a:rPr>
              <a:t>Flexi</a:t>
            </a:r>
            <a:r>
              <a:rPr lang="it-IT" sz="1800" b="0" dirty="0">
                <a:solidFill>
                  <a:srgbClr val="0C0C0C"/>
                </a:solidFill>
                <a:effectLst/>
                <a:latin typeface="Barlow" panose="00000500000000000000" pitchFamily="2" charset="0"/>
              </a:rPr>
              <a:t>̀ -&gt; Apparecchi </a:t>
            </a:r>
            <a:endParaRPr lang="it-IT" sz="1800" dirty="0">
              <a:effectLst/>
              <a:latin typeface="Barlow" panose="00000500000000000000" pitchFamily="2" charset="0"/>
            </a:endParaRPr>
          </a:p>
        </p:txBody>
      </p:sp>
      <p:pic>
        <p:nvPicPr>
          <p:cNvPr id="5" name="Immagine 4" descr="Immagine che contiene interni&#10;&#10;Descrizione generata automaticamente">
            <a:extLst>
              <a:ext uri="{FF2B5EF4-FFF2-40B4-BE49-F238E27FC236}">
                <a16:creationId xmlns:a16="http://schemas.microsoft.com/office/drawing/2014/main" id="{BF421A0F-79CE-1D4A-95A7-17428A881375}"/>
              </a:ext>
            </a:extLst>
          </p:cNvPr>
          <p:cNvPicPr>
            <a:picLocks noChangeAspect="1"/>
          </p:cNvPicPr>
          <p:nvPr/>
        </p:nvPicPr>
        <p:blipFill>
          <a:blip r:embed="rId2"/>
          <a:stretch>
            <a:fillRect/>
          </a:stretch>
        </p:blipFill>
        <p:spPr>
          <a:xfrm>
            <a:off x="3740295" y="815720"/>
            <a:ext cx="4711410" cy="2470542"/>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449217A7-B2BF-3B41-93AA-A6E52C224B5F}"/>
              </a:ext>
            </a:extLst>
          </p:cNvPr>
          <p:cNvPicPr>
            <a:picLocks noChangeAspect="1"/>
          </p:cNvPicPr>
          <p:nvPr/>
        </p:nvPicPr>
        <p:blipFill>
          <a:blip r:embed="rId3"/>
          <a:stretch>
            <a:fillRect/>
          </a:stretch>
        </p:blipFill>
        <p:spPr>
          <a:xfrm>
            <a:off x="9374843" y="1004368"/>
            <a:ext cx="2033892" cy="3950442"/>
          </a:xfrm>
          <a:prstGeom prst="rect">
            <a:avLst/>
          </a:prstGeom>
        </p:spPr>
      </p:pic>
      <p:pic>
        <p:nvPicPr>
          <p:cNvPr id="4" name="Immagine 3">
            <a:extLst>
              <a:ext uri="{FF2B5EF4-FFF2-40B4-BE49-F238E27FC236}">
                <a16:creationId xmlns:a16="http://schemas.microsoft.com/office/drawing/2014/main" id="{DE4D467F-4A56-AB14-56A0-ED1E0A78B44B}"/>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505300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524705" y="107919"/>
            <a:ext cx="7537240" cy="783776"/>
          </a:xfrm>
        </p:spPr>
        <p:txBody>
          <a:bodyPr>
            <a:normAutofit/>
          </a:bodyPr>
          <a:lstStyle/>
          <a:p>
            <a:r>
              <a:rPr lang="it-IT" sz="3200" b="1" dirty="0">
                <a:latin typeface="Helvetica" pitchFamily="2" charset="0"/>
              </a:rPr>
              <a:t>ART. 9320</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174370" y="1509823"/>
            <a:ext cx="6310951" cy="4710224"/>
          </a:xfrm>
        </p:spPr>
        <p:txBody>
          <a:bodyPr>
            <a:noAutofit/>
          </a:bodyPr>
          <a:lstStyle/>
          <a:p>
            <a:pPr algn="l"/>
            <a:r>
              <a:rPr lang="it-IT" sz="1800" b="0" dirty="0">
                <a:solidFill>
                  <a:srgbClr val="0C0C0C"/>
                </a:solidFill>
                <a:effectLst/>
                <a:latin typeface="Barlow" pitchFamily="2" charset="77"/>
              </a:rPr>
              <a:t>Pulsante singolo senza fili e senza batteria. È alimentato da un meccanismo piezoelettrico che genera l’energia di cui ha bisogno ogni volta che viene premuto. </a:t>
            </a:r>
            <a:endParaRPr lang="it-IT" sz="1800" dirty="0">
              <a:effectLst/>
            </a:endParaRPr>
          </a:p>
          <a:p>
            <a:pPr algn="l"/>
            <a:r>
              <a:rPr lang="it-IT" sz="1800" b="0" dirty="0">
                <a:solidFill>
                  <a:srgbClr val="0C0C0C"/>
                </a:solidFill>
                <a:effectLst/>
                <a:latin typeface="Barlow" pitchFamily="2" charset="77"/>
              </a:rPr>
              <a:t>Predisposto per montaggio a parete con viti o adesivo e adatto anche per utilizzo semplicemente appoggiato su una superficie. Un pulsante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comandare un numero a piacere di attuatori. </a:t>
            </a:r>
            <a:endParaRPr lang="it-IT" sz="1800" dirty="0">
              <a:effectLst/>
            </a:endParaRPr>
          </a:p>
          <a:p>
            <a:pPr algn="l"/>
            <a:r>
              <a:rPr lang="it-IT" sz="1800" b="0" dirty="0">
                <a:solidFill>
                  <a:srgbClr val="0C0C0C"/>
                </a:solidFill>
                <a:effectLst/>
                <a:latin typeface="Barlow" pitchFamily="2" charset="77"/>
              </a:rPr>
              <a:t>Dimensioni: 86 x 86 x 16 mm</a:t>
            </a:r>
          </a:p>
          <a:p>
            <a:pPr algn="l"/>
            <a:r>
              <a:rPr lang="it-IT" sz="1800" b="0" dirty="0">
                <a:solidFill>
                  <a:srgbClr val="0C0C0C"/>
                </a:solidFill>
                <a:effectLst/>
                <a:latin typeface="Barlow" pitchFamily="2" charset="77"/>
              </a:rPr>
              <a:t>Range di funzionamento: 25 m interno / 60 m esterno. Grado di protezione IP67 </a:t>
            </a:r>
          </a:p>
          <a:p>
            <a:pPr algn="l"/>
            <a:r>
              <a:rPr lang="it-IT" sz="1800" dirty="0">
                <a:solidFill>
                  <a:srgbClr val="0C0C0C"/>
                </a:solidFill>
                <a:latin typeface="Barlow" pitchFamily="2" charset="77"/>
              </a:rPr>
              <a:t>COLORI</a:t>
            </a:r>
          </a:p>
          <a:p>
            <a:pPr marL="285750" indent="-285750" algn="l">
              <a:buFont typeface="Arial" panose="020B0604020202020204" pitchFamily="34" charset="0"/>
              <a:buChar char="•"/>
            </a:pPr>
            <a:r>
              <a:rPr lang="it-IT" sz="1800" dirty="0">
                <a:solidFill>
                  <a:srgbClr val="0C0C0C"/>
                </a:solidFill>
                <a:effectLst/>
                <a:latin typeface="Barlow" pitchFamily="2" charset="77"/>
              </a:rPr>
              <a:t>Bianco</a:t>
            </a:r>
          </a:p>
          <a:p>
            <a:pPr marL="285750" indent="-285750" algn="l">
              <a:buFont typeface="Arial" panose="020B0604020202020204" pitchFamily="34" charset="0"/>
              <a:buChar char="•"/>
            </a:pPr>
            <a:r>
              <a:rPr lang="it-IT" sz="1800" dirty="0">
                <a:solidFill>
                  <a:srgbClr val="0C0C0C"/>
                </a:solidFill>
                <a:latin typeface="Barlow" pitchFamily="2" charset="77"/>
              </a:rPr>
              <a:t>Grigio</a:t>
            </a:r>
          </a:p>
          <a:p>
            <a:pPr marL="285750" indent="-285750" algn="l">
              <a:buFont typeface="Arial" panose="020B0604020202020204" pitchFamily="34" charset="0"/>
              <a:buChar char="•"/>
            </a:pPr>
            <a:r>
              <a:rPr lang="it-IT" sz="1800" dirty="0">
                <a:solidFill>
                  <a:srgbClr val="0C0C0C"/>
                </a:solidFill>
                <a:effectLst/>
                <a:latin typeface="Barlow" pitchFamily="2" charset="77"/>
              </a:rPr>
              <a:t>Nero</a:t>
            </a:r>
            <a:endParaRPr lang="it-IT" sz="1800" dirty="0">
              <a:effectLst/>
            </a:endParaRPr>
          </a:p>
        </p:txBody>
      </p:sp>
      <p:pic>
        <p:nvPicPr>
          <p:cNvPr id="6" name="Immagine 5" descr="Immagine che contiene testo, elettronico&#10;&#10;Descrizione generata automaticamente">
            <a:extLst>
              <a:ext uri="{FF2B5EF4-FFF2-40B4-BE49-F238E27FC236}">
                <a16:creationId xmlns:a16="http://schemas.microsoft.com/office/drawing/2014/main" id="{78993F5F-2964-AF47-B2C7-EE0D28EC3C95}"/>
              </a:ext>
            </a:extLst>
          </p:cNvPr>
          <p:cNvPicPr>
            <a:picLocks noChangeAspect="1"/>
          </p:cNvPicPr>
          <p:nvPr/>
        </p:nvPicPr>
        <p:blipFill>
          <a:blip r:embed="rId2"/>
          <a:stretch>
            <a:fillRect/>
          </a:stretch>
        </p:blipFill>
        <p:spPr>
          <a:xfrm>
            <a:off x="8994798" y="923222"/>
            <a:ext cx="1561611" cy="5842808"/>
          </a:xfrm>
          <a:prstGeom prst="rect">
            <a:avLst/>
          </a:prstGeom>
        </p:spPr>
      </p:pic>
      <p:pic>
        <p:nvPicPr>
          <p:cNvPr id="4" name="Immagine 3">
            <a:extLst>
              <a:ext uri="{FF2B5EF4-FFF2-40B4-BE49-F238E27FC236}">
                <a16:creationId xmlns:a16="http://schemas.microsoft.com/office/drawing/2014/main" id="{7673C9C9-5D08-ED7D-9A37-F538E7C38062}"/>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99576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21817"/>
            <a:ext cx="7537240" cy="828782"/>
          </a:xfrm>
        </p:spPr>
        <p:txBody>
          <a:bodyPr>
            <a:normAutofit/>
          </a:bodyPr>
          <a:lstStyle/>
          <a:p>
            <a:r>
              <a:rPr lang="it-IT" sz="3200" b="1" dirty="0">
                <a:latin typeface="Helvetica" pitchFamily="2" charset="0"/>
              </a:rPr>
              <a:t>ART. 9320/2</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2314042" y="3580242"/>
            <a:ext cx="7975569" cy="3160244"/>
          </a:xfrm>
        </p:spPr>
        <p:txBody>
          <a:bodyPr>
            <a:noAutofit/>
          </a:bodyPr>
          <a:lstStyle/>
          <a:p>
            <a:pPr algn="l"/>
            <a:r>
              <a:rPr lang="it-IT" sz="1800" b="0" dirty="0">
                <a:solidFill>
                  <a:srgbClr val="0C0C0C"/>
                </a:solidFill>
                <a:effectLst/>
                <a:latin typeface="Barlow" pitchFamily="2" charset="77"/>
              </a:rPr>
              <a:t>Pulsante doppio senza fili e senza batteria. È alimentato da un meccanismo piezoelettrico che genera l’energia di cui ha bisogno ogni volta che viene premuto. </a:t>
            </a:r>
            <a:endParaRPr lang="it-IT" sz="1800" dirty="0">
              <a:effectLst/>
            </a:endParaRPr>
          </a:p>
          <a:p>
            <a:pPr algn="l"/>
            <a:r>
              <a:rPr lang="it-IT" sz="1800" b="0" dirty="0">
                <a:solidFill>
                  <a:srgbClr val="0C0C0C"/>
                </a:solidFill>
                <a:effectLst/>
                <a:latin typeface="Barlow" pitchFamily="2" charset="77"/>
              </a:rPr>
              <a:t>È particolarmente indicato per abbinarsi al comando tapparelle 9322, ma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anche essere usato come due comandi indipendenti collegati ad attuatori diversi. Predisposto per montaggio a parete con viti o adesivo e adatto anche per utilizzo semplicemente appoggiato su una superficie. Ciascuno dei due pulsanti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comandare un numero a piacere di attuatori. </a:t>
            </a:r>
          </a:p>
          <a:p>
            <a:pPr algn="l"/>
            <a:r>
              <a:rPr lang="it-IT" sz="1800" b="0" dirty="0">
                <a:solidFill>
                  <a:srgbClr val="0C0C0C"/>
                </a:solidFill>
                <a:effectLst/>
                <a:latin typeface="Barlow" pitchFamily="2" charset="77"/>
              </a:rPr>
              <a:t>Dimensioni: 86 x 86 x 16 mm</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Range di funzionamento: 25 m interno / 60 m esterno </a:t>
            </a:r>
          </a:p>
          <a:p>
            <a:pPr algn="l"/>
            <a:r>
              <a:rPr lang="it-IT" sz="1800" b="0" dirty="0">
                <a:solidFill>
                  <a:srgbClr val="0C0C0C"/>
                </a:solidFill>
                <a:effectLst/>
                <a:latin typeface="Barlow" pitchFamily="2" charset="77"/>
              </a:rPr>
              <a:t>Grado di protezione IP67 </a:t>
            </a:r>
            <a:endParaRPr lang="it-IT" sz="1800" dirty="0">
              <a:effectLst/>
            </a:endParaRPr>
          </a:p>
        </p:txBody>
      </p:sp>
      <p:pic>
        <p:nvPicPr>
          <p:cNvPr id="5" name="Immagine 4" descr="Immagine che contiene testo&#10;&#10;Descrizione generata automaticamente">
            <a:extLst>
              <a:ext uri="{FF2B5EF4-FFF2-40B4-BE49-F238E27FC236}">
                <a16:creationId xmlns:a16="http://schemas.microsoft.com/office/drawing/2014/main" id="{FA6FFCF9-E063-6B4F-B8FC-15C4FAEFB204}"/>
              </a:ext>
            </a:extLst>
          </p:cNvPr>
          <p:cNvPicPr>
            <a:picLocks noChangeAspect="1"/>
          </p:cNvPicPr>
          <p:nvPr/>
        </p:nvPicPr>
        <p:blipFill>
          <a:blip r:embed="rId2"/>
          <a:stretch>
            <a:fillRect/>
          </a:stretch>
        </p:blipFill>
        <p:spPr>
          <a:xfrm>
            <a:off x="2858708" y="891695"/>
            <a:ext cx="6474584" cy="2697744"/>
          </a:xfrm>
          <a:prstGeom prst="rect">
            <a:avLst/>
          </a:prstGeom>
        </p:spPr>
      </p:pic>
      <p:pic>
        <p:nvPicPr>
          <p:cNvPr id="4" name="Immagine 3">
            <a:extLst>
              <a:ext uri="{FF2B5EF4-FFF2-40B4-BE49-F238E27FC236}">
                <a16:creationId xmlns:a16="http://schemas.microsoft.com/office/drawing/2014/main" id="{2C26B3A7-5829-6079-84A1-F7657BACDAC8}"/>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220370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9289" y="-37145"/>
            <a:ext cx="7537240" cy="877114"/>
          </a:xfrm>
        </p:spPr>
        <p:txBody>
          <a:bodyPr>
            <a:normAutofit/>
          </a:bodyPr>
          <a:lstStyle/>
          <a:p>
            <a:r>
              <a:rPr lang="it-IT" sz="3200" b="1" dirty="0">
                <a:latin typeface="Helvetica" pitchFamily="2" charset="0"/>
              </a:rPr>
              <a:t>ART. 9320/3</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004249" y="1497569"/>
            <a:ext cx="7537240" cy="4766695"/>
          </a:xfrm>
        </p:spPr>
        <p:txBody>
          <a:bodyPr>
            <a:noAutofit/>
          </a:bodyPr>
          <a:lstStyle/>
          <a:p>
            <a:pPr algn="l"/>
            <a:r>
              <a:rPr lang="it-IT" sz="1800" b="0" dirty="0">
                <a:solidFill>
                  <a:srgbClr val="0C0C0C"/>
                </a:solidFill>
                <a:effectLst/>
                <a:latin typeface="Barlow" pitchFamily="2" charset="77"/>
              </a:rPr>
              <a:t>Pulsante triplo senza fili e senza batteria. È alimentato da un meccanismo piezoelettrico che genera l’energia di cui ha bisogno ogni volta che viene premuto. </a:t>
            </a:r>
            <a:endParaRPr lang="it-IT" sz="1800" dirty="0">
              <a:effectLst/>
            </a:endParaRPr>
          </a:p>
          <a:p>
            <a:pPr algn="l"/>
            <a:r>
              <a:rPr lang="it-IT" sz="1800" b="0" dirty="0">
                <a:solidFill>
                  <a:srgbClr val="0C0C0C"/>
                </a:solidFill>
                <a:effectLst/>
                <a:latin typeface="Barlow" pitchFamily="2" charset="77"/>
              </a:rPr>
              <a:t>Permette di comandare in modo indipendente 3 attuatori o gruppi di attuatori da un unico punto. </a:t>
            </a:r>
            <a:endParaRPr lang="it-IT" sz="1800" dirty="0">
              <a:effectLst/>
            </a:endParaRPr>
          </a:p>
          <a:p>
            <a:pPr algn="l"/>
            <a:r>
              <a:rPr lang="it-IT" sz="1800" b="0" dirty="0">
                <a:solidFill>
                  <a:srgbClr val="0C0C0C"/>
                </a:solidFill>
                <a:effectLst/>
                <a:latin typeface="Barlow" pitchFamily="2" charset="77"/>
              </a:rPr>
              <a:t>Predisposto per montaggio a parete con viti o adesivo e adatto anche per utilizzo semplicemente appoggiato su una superficie. Ciascuno dei tre pulsanti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comandare un numero a piacere di attuatori. </a:t>
            </a:r>
            <a:endParaRPr lang="it-IT" sz="1800" dirty="0">
              <a:effectLst/>
            </a:endParaRPr>
          </a:p>
          <a:p>
            <a:pPr algn="l"/>
            <a:r>
              <a:rPr lang="it-IT" sz="1800" b="0" dirty="0">
                <a:solidFill>
                  <a:srgbClr val="0C0C0C"/>
                </a:solidFill>
                <a:effectLst/>
                <a:latin typeface="Barlow" pitchFamily="2" charset="77"/>
              </a:rPr>
              <a:t>Dimensioni: 86 x 86 x 16 mm</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Range di funzionamento: 25 m interno / 60 m esterno </a:t>
            </a:r>
          </a:p>
          <a:p>
            <a:pPr algn="l"/>
            <a:r>
              <a:rPr lang="it-IT" sz="1800" b="0" dirty="0">
                <a:solidFill>
                  <a:srgbClr val="0C0C0C"/>
                </a:solidFill>
                <a:effectLst/>
                <a:latin typeface="Barlow" pitchFamily="2" charset="77"/>
              </a:rPr>
              <a:t>Grado di protezione IP67 </a:t>
            </a:r>
          </a:p>
          <a:p>
            <a:pPr algn="l"/>
            <a:r>
              <a:rPr lang="it-IT" sz="1800" dirty="0">
                <a:solidFill>
                  <a:srgbClr val="0C0C0C"/>
                </a:solidFill>
                <a:latin typeface="Barlow" pitchFamily="2" charset="77"/>
              </a:rPr>
              <a:t>COLORI</a:t>
            </a:r>
          </a:p>
          <a:p>
            <a:pPr marL="285750" indent="-285750" algn="l">
              <a:buFont typeface="Arial" panose="020B0604020202020204" pitchFamily="34" charset="0"/>
              <a:buChar char="•"/>
            </a:pPr>
            <a:r>
              <a:rPr lang="it-IT" sz="1800" dirty="0">
                <a:solidFill>
                  <a:srgbClr val="0C0C0C"/>
                </a:solidFill>
                <a:effectLst/>
                <a:latin typeface="Barlow" pitchFamily="2" charset="77"/>
              </a:rPr>
              <a:t>Bianco</a:t>
            </a:r>
          </a:p>
          <a:p>
            <a:pPr marL="285750" indent="-285750" algn="l">
              <a:buFont typeface="Arial" panose="020B0604020202020204" pitchFamily="34" charset="0"/>
              <a:buChar char="•"/>
            </a:pPr>
            <a:r>
              <a:rPr lang="it-IT" sz="1800" dirty="0">
                <a:solidFill>
                  <a:srgbClr val="0C0C0C"/>
                </a:solidFill>
                <a:effectLst/>
                <a:latin typeface="Barlow" pitchFamily="2" charset="77"/>
              </a:rPr>
              <a:t>Grigio</a:t>
            </a:r>
          </a:p>
          <a:p>
            <a:pPr marL="285750" indent="-285750" algn="l">
              <a:buFont typeface="Arial" panose="020B0604020202020204" pitchFamily="34" charset="0"/>
              <a:buChar char="•"/>
            </a:pPr>
            <a:r>
              <a:rPr lang="it-IT" sz="1800" dirty="0">
                <a:solidFill>
                  <a:srgbClr val="0C0C0C"/>
                </a:solidFill>
                <a:latin typeface="Barlow" pitchFamily="2" charset="77"/>
              </a:rPr>
              <a:t>Antracite</a:t>
            </a:r>
            <a:endParaRPr lang="it-IT" sz="1800" dirty="0">
              <a:effectLst/>
            </a:endParaRPr>
          </a:p>
        </p:txBody>
      </p:sp>
      <p:pic>
        <p:nvPicPr>
          <p:cNvPr id="5" name="Immagine 4" descr="Immagine che contiene testo, elettronico&#10;&#10;Descrizione generata automaticamente">
            <a:extLst>
              <a:ext uri="{FF2B5EF4-FFF2-40B4-BE49-F238E27FC236}">
                <a16:creationId xmlns:a16="http://schemas.microsoft.com/office/drawing/2014/main" id="{3BA6CEFF-9597-9A44-A386-10A71FDC6C5E}"/>
              </a:ext>
            </a:extLst>
          </p:cNvPr>
          <p:cNvPicPr>
            <a:picLocks noChangeAspect="1"/>
          </p:cNvPicPr>
          <p:nvPr/>
        </p:nvPicPr>
        <p:blipFill>
          <a:blip r:embed="rId2"/>
          <a:stretch>
            <a:fillRect/>
          </a:stretch>
        </p:blipFill>
        <p:spPr>
          <a:xfrm>
            <a:off x="9194708" y="967563"/>
            <a:ext cx="1361701" cy="5716514"/>
          </a:xfrm>
          <a:prstGeom prst="rect">
            <a:avLst/>
          </a:prstGeom>
        </p:spPr>
      </p:pic>
      <p:pic>
        <p:nvPicPr>
          <p:cNvPr id="4" name="Immagine 3">
            <a:extLst>
              <a:ext uri="{FF2B5EF4-FFF2-40B4-BE49-F238E27FC236}">
                <a16:creationId xmlns:a16="http://schemas.microsoft.com/office/drawing/2014/main" id="{0555C71B-8313-793B-81AD-28B95CAB2358}"/>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647766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28305"/>
            <a:ext cx="7537240" cy="934875"/>
          </a:xfrm>
        </p:spPr>
        <p:txBody>
          <a:bodyPr>
            <a:normAutofit/>
          </a:bodyPr>
          <a:lstStyle/>
          <a:p>
            <a:r>
              <a:rPr lang="it-IT" sz="3200" b="1" dirty="0">
                <a:latin typeface="Helvetica" pitchFamily="2" charset="0"/>
              </a:rPr>
              <a:t>ART. 9320/B4</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335973" y="1176615"/>
            <a:ext cx="7537240" cy="5585690"/>
          </a:xfrm>
        </p:spPr>
        <p:txBody>
          <a:bodyPr>
            <a:noAutofit/>
          </a:bodyPr>
          <a:lstStyle/>
          <a:p>
            <a:pPr algn="l"/>
            <a:r>
              <a:rPr lang="it-IT" sz="1800" b="0" dirty="0">
                <a:solidFill>
                  <a:srgbClr val="0C0C0C"/>
                </a:solidFill>
                <a:effectLst/>
                <a:latin typeface="Barlow" pitchFamily="2" charset="77"/>
              </a:rPr>
              <a:t>Pulsante a quattro comandi senza fili e senza batteria. È alimentato da un meccanismo piezoelettrico che genera l’energia di cui ha bisogno ogni volta che viene premuto. </a:t>
            </a:r>
            <a:endParaRPr lang="it-IT" sz="1800" dirty="0">
              <a:effectLst/>
            </a:endParaRPr>
          </a:p>
          <a:p>
            <a:pPr algn="l"/>
            <a:r>
              <a:rPr lang="it-IT" sz="1800" b="0" dirty="0">
                <a:solidFill>
                  <a:srgbClr val="0C0C0C"/>
                </a:solidFill>
                <a:effectLst/>
                <a:latin typeface="Barlow" pitchFamily="2" charset="77"/>
              </a:rPr>
              <a:t>Permette di comandare in modo indipendente 4 attuatori o gruppi di attuatori, oppure due tapparelle da un unico punto. </a:t>
            </a:r>
            <a:endParaRPr lang="it-IT" sz="1800" dirty="0">
              <a:effectLst/>
            </a:endParaRPr>
          </a:p>
          <a:p>
            <a:pPr algn="l"/>
            <a:r>
              <a:rPr lang="it-IT" sz="1800" b="0" dirty="0">
                <a:solidFill>
                  <a:srgbClr val="0C0C0C"/>
                </a:solidFill>
                <a:effectLst/>
                <a:latin typeface="Barlow" pitchFamily="2" charset="77"/>
              </a:rPr>
              <a:t>Predisposto per montaggio a parete con viti o adesivo e adatto anche per utilizzo semplicemente appoggiato su una superficie. Ciascuno dei quattro pulsanti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comandare un numero a piacere di attuatori. </a:t>
            </a:r>
            <a:endParaRPr lang="it-IT" sz="1800" dirty="0">
              <a:effectLst/>
            </a:endParaRPr>
          </a:p>
          <a:p>
            <a:pPr algn="l"/>
            <a:r>
              <a:rPr lang="it-IT" sz="1800" b="0" dirty="0">
                <a:solidFill>
                  <a:srgbClr val="0C0C0C"/>
                </a:solidFill>
                <a:effectLst/>
                <a:latin typeface="Barlow" pitchFamily="2" charset="77"/>
              </a:rPr>
              <a:t>Il pulsante, essendo simmetrico,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essere utilizzato anche orizzontalmente come da immagine art.9320/B4N </a:t>
            </a:r>
            <a:endParaRPr lang="it-IT" sz="1800" dirty="0">
              <a:effectLst/>
            </a:endParaRPr>
          </a:p>
          <a:p>
            <a:pPr algn="l"/>
            <a:r>
              <a:rPr lang="it-IT" sz="1800" b="0" dirty="0">
                <a:solidFill>
                  <a:srgbClr val="0C0C0C"/>
                </a:solidFill>
                <a:effectLst/>
                <a:latin typeface="Barlow" pitchFamily="2" charset="77"/>
              </a:rPr>
              <a:t>Dimensioni: 86 x 86 x 16 mm</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Range di funzionamento: 25 m interno / 60 m esterno </a:t>
            </a:r>
          </a:p>
          <a:p>
            <a:pPr algn="l"/>
            <a:r>
              <a:rPr lang="it-IT" sz="1800" dirty="0">
                <a:solidFill>
                  <a:srgbClr val="0C0C0C"/>
                </a:solidFill>
                <a:latin typeface="Barlow" pitchFamily="2" charset="77"/>
              </a:rPr>
              <a:t>Grado protezione IP 40</a:t>
            </a:r>
          </a:p>
          <a:p>
            <a:pPr algn="l"/>
            <a:r>
              <a:rPr lang="it-IT" sz="1800" dirty="0">
                <a:solidFill>
                  <a:srgbClr val="0C0C0C"/>
                </a:solidFill>
                <a:latin typeface="Barlow" pitchFamily="2" charset="77"/>
              </a:rPr>
              <a:t>COLORI</a:t>
            </a:r>
          </a:p>
          <a:p>
            <a:pPr marL="285750" indent="-285750" algn="l">
              <a:buFont typeface="Arial" panose="020B0604020202020204" pitchFamily="34" charset="0"/>
              <a:buChar char="•"/>
            </a:pPr>
            <a:r>
              <a:rPr lang="it-IT" sz="1800" dirty="0">
                <a:solidFill>
                  <a:srgbClr val="0C0C0C"/>
                </a:solidFill>
                <a:effectLst/>
                <a:latin typeface="Barlow" pitchFamily="2" charset="77"/>
              </a:rPr>
              <a:t>Bianco</a:t>
            </a:r>
          </a:p>
          <a:p>
            <a:pPr marL="285750" indent="-285750" algn="l">
              <a:buFont typeface="Arial" panose="020B0604020202020204" pitchFamily="34" charset="0"/>
              <a:buChar char="•"/>
            </a:pPr>
            <a:r>
              <a:rPr lang="it-IT" sz="1800" dirty="0">
                <a:solidFill>
                  <a:srgbClr val="0C0C0C"/>
                </a:solidFill>
                <a:latin typeface="Barlow" pitchFamily="2" charset="77"/>
              </a:rPr>
              <a:t>Grigio</a:t>
            </a:r>
          </a:p>
          <a:p>
            <a:pPr marL="285750" indent="-285750" algn="l">
              <a:buFont typeface="Arial" panose="020B0604020202020204" pitchFamily="34" charset="0"/>
              <a:buChar char="•"/>
            </a:pPr>
            <a:r>
              <a:rPr lang="it-IT" sz="1800" dirty="0">
                <a:solidFill>
                  <a:srgbClr val="0C0C0C"/>
                </a:solidFill>
                <a:effectLst/>
                <a:latin typeface="Barlow" pitchFamily="2" charset="77"/>
              </a:rPr>
              <a:t>Nero</a:t>
            </a:r>
            <a:endParaRPr lang="it-IT" sz="1800" dirty="0">
              <a:effectLst/>
            </a:endParaRPr>
          </a:p>
        </p:txBody>
      </p:sp>
      <p:pic>
        <p:nvPicPr>
          <p:cNvPr id="6" name="Immagine 5" descr="Immagine che contiene testo&#10;&#10;Descrizione generata automaticamente">
            <a:extLst>
              <a:ext uri="{FF2B5EF4-FFF2-40B4-BE49-F238E27FC236}">
                <a16:creationId xmlns:a16="http://schemas.microsoft.com/office/drawing/2014/main" id="{73DEEB9C-A0AB-7F43-BA9B-0CA42917FFF9}"/>
              </a:ext>
            </a:extLst>
          </p:cNvPr>
          <p:cNvPicPr>
            <a:picLocks noChangeAspect="1"/>
          </p:cNvPicPr>
          <p:nvPr/>
        </p:nvPicPr>
        <p:blipFill>
          <a:blip r:embed="rId2"/>
          <a:stretch>
            <a:fillRect/>
          </a:stretch>
        </p:blipFill>
        <p:spPr>
          <a:xfrm>
            <a:off x="9643016" y="1320680"/>
            <a:ext cx="1541530" cy="5456122"/>
          </a:xfrm>
          <a:prstGeom prst="rect">
            <a:avLst/>
          </a:prstGeom>
        </p:spPr>
      </p:pic>
      <p:pic>
        <p:nvPicPr>
          <p:cNvPr id="4" name="Immagine 3">
            <a:extLst>
              <a:ext uri="{FF2B5EF4-FFF2-40B4-BE49-F238E27FC236}">
                <a16:creationId xmlns:a16="http://schemas.microsoft.com/office/drawing/2014/main" id="{439F8B21-6127-AC86-F697-BFD5E2D5F26A}"/>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15296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5426149" y="319074"/>
            <a:ext cx="6259032" cy="5805279"/>
          </a:xfrm>
        </p:spPr>
        <p:txBody>
          <a:bodyPr>
            <a:noAutofit/>
          </a:bodyPr>
          <a:lstStyle/>
          <a:p>
            <a:pPr algn="l"/>
            <a:r>
              <a:rPr lang="it-IT" sz="2000" dirty="0"/>
              <a:t>Con la nuova famiglia FEB Easy, FEB Elettrica vuole affrontare in modo utile, semplice, immediato e alla portata di tutti, il mercato della tecnologia che, sempre di più, permette di avere una casa intelligente. </a:t>
            </a:r>
          </a:p>
          <a:p>
            <a:pPr algn="l"/>
            <a:r>
              <a:rPr lang="it-IT" sz="2000" dirty="0"/>
              <a:t>La caratteristica fondamentale è che ogni articolo può essere utilizzato singolarmente per semplici applicazioni oppure, più articoli insieme possono creare un sistema</a:t>
            </a:r>
          </a:p>
          <a:p>
            <a:pPr algn="l"/>
            <a:r>
              <a:rPr lang="it-IT" sz="2000" dirty="0"/>
              <a:t>FEB Elettrica, con questa gamma, vuole dare la possibilità a chiunque di gestire in maniera automatica, facile ed intuitiva una serie di dispositivi all’interno di un’abitazione. </a:t>
            </a:r>
          </a:p>
          <a:p>
            <a:pPr algn="l"/>
            <a:r>
              <a:rPr lang="it-IT" sz="2000" dirty="0"/>
              <a:t>Non solo, però: tutto vuole tradursi in risparmio energetico, semplificazione della vita domestica e garanzia della sicurezza delle persone all’interno della propria casa. </a:t>
            </a:r>
          </a:p>
          <a:p>
            <a:pPr algn="l"/>
            <a:r>
              <a:rPr lang="it-IT" sz="2000" dirty="0"/>
              <a:t>Ecco che da tutti questi presupposti nasce FEB Easy, con la garanzia di qualità di un’azienda italiana che da sempre ha posto l’attenzione su semplicità, qualità della vita e garanzia di prodotto</a:t>
            </a:r>
            <a:endParaRPr lang="it-IT" sz="2800" dirty="0"/>
          </a:p>
        </p:txBody>
      </p:sp>
      <p:pic>
        <p:nvPicPr>
          <p:cNvPr id="7" name="Immagine 6">
            <a:extLst>
              <a:ext uri="{FF2B5EF4-FFF2-40B4-BE49-F238E27FC236}">
                <a16:creationId xmlns:a16="http://schemas.microsoft.com/office/drawing/2014/main" id="{1EC4EBF8-1BE4-1615-A23A-AE3496D8D85C}"/>
              </a:ext>
            </a:extLst>
          </p:cNvPr>
          <p:cNvPicPr>
            <a:picLocks noChangeAspect="1"/>
          </p:cNvPicPr>
          <p:nvPr/>
        </p:nvPicPr>
        <p:blipFill>
          <a:blip r:embed="rId2"/>
          <a:stretch>
            <a:fillRect/>
          </a:stretch>
        </p:blipFill>
        <p:spPr>
          <a:xfrm>
            <a:off x="89845" y="0"/>
            <a:ext cx="4867230" cy="6858000"/>
          </a:xfrm>
          <a:prstGeom prst="rect">
            <a:avLst/>
          </a:prstGeom>
        </p:spPr>
      </p:pic>
    </p:spTree>
    <p:extLst>
      <p:ext uri="{BB962C8B-B14F-4D97-AF65-F5344CB8AC3E}">
        <p14:creationId xmlns:p14="http://schemas.microsoft.com/office/powerpoint/2010/main" val="1869273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26C24948-F638-8F46-A316-D6F136D37E8C}"/>
              </a:ext>
            </a:extLst>
          </p:cNvPr>
          <p:cNvPicPr>
            <a:picLocks noChangeAspect="1"/>
          </p:cNvPicPr>
          <p:nvPr/>
        </p:nvPicPr>
        <p:blipFill rotWithShape="1">
          <a:blip r:embed="rId2"/>
          <a:srcRect b="19597"/>
          <a:stretch/>
        </p:blipFill>
        <p:spPr>
          <a:xfrm>
            <a:off x="2943176" y="640182"/>
            <a:ext cx="6305648" cy="2693121"/>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476235" y="-8312"/>
            <a:ext cx="7537240" cy="841438"/>
          </a:xfrm>
        </p:spPr>
        <p:txBody>
          <a:bodyPr>
            <a:normAutofit/>
          </a:bodyPr>
          <a:lstStyle/>
          <a:p>
            <a:r>
              <a:rPr lang="it-IT" sz="3200" b="1" dirty="0">
                <a:latin typeface="Helvetica" pitchFamily="2" charset="0"/>
              </a:rPr>
              <a:t>ART. 9320/6</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2146626" y="3080574"/>
            <a:ext cx="7537240" cy="3295928"/>
          </a:xfrm>
        </p:spPr>
        <p:txBody>
          <a:bodyPr>
            <a:noAutofit/>
          </a:bodyPr>
          <a:lstStyle/>
          <a:p>
            <a:pPr algn="l"/>
            <a:r>
              <a:rPr lang="it-IT" sz="1800" b="0" dirty="0">
                <a:solidFill>
                  <a:srgbClr val="0C0C0C"/>
                </a:solidFill>
                <a:effectLst/>
                <a:latin typeface="Barlow" pitchFamily="2" charset="77"/>
              </a:rPr>
              <a:t>Pulsante a sei comandi senza fili e senza batteria.</a:t>
            </a:r>
          </a:p>
          <a:p>
            <a:pPr algn="l"/>
            <a:r>
              <a:rPr lang="it-IT" sz="1800" b="0" dirty="0">
                <a:solidFill>
                  <a:srgbClr val="0C0C0C"/>
                </a:solidFill>
                <a:effectLst/>
                <a:latin typeface="Barlow" pitchFamily="2" charset="77"/>
              </a:rPr>
              <a:t>Permette di comandare in modo indipendente 6 attuatori o gruppi di attuatori da un unico punto. </a:t>
            </a:r>
          </a:p>
          <a:p>
            <a:pPr algn="l"/>
            <a:r>
              <a:rPr lang="it-IT" sz="1800" b="0" dirty="0">
                <a:solidFill>
                  <a:srgbClr val="0C0C0C"/>
                </a:solidFill>
                <a:effectLst/>
                <a:latin typeface="Barlow" pitchFamily="2" charset="77"/>
              </a:rPr>
              <a:t>Predisposto per montaggio a parete con viti o adesivo e adatto anche per utilizzo semplicemente appoggiato su una superficie. Ciascuno dei sei pulsanti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comandare un numero a piacere di attuatori. </a:t>
            </a:r>
            <a:endParaRPr lang="it-IT" sz="1800" dirty="0">
              <a:effectLst/>
            </a:endParaRPr>
          </a:p>
          <a:p>
            <a:pPr algn="l"/>
            <a:r>
              <a:rPr lang="it-IT" sz="1800" b="0" dirty="0">
                <a:solidFill>
                  <a:srgbClr val="0C0C0C"/>
                </a:solidFill>
                <a:effectLst/>
                <a:latin typeface="Barlow" pitchFamily="2" charset="77"/>
              </a:rPr>
              <a:t>Il pulsante, essendo simmetrico,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essere utilizzato anche orizzontalmente come da immagine art.9320/6G </a:t>
            </a:r>
          </a:p>
          <a:p>
            <a:pPr algn="l"/>
            <a:r>
              <a:rPr lang="it-IT" sz="1800" b="0" dirty="0">
                <a:solidFill>
                  <a:srgbClr val="0C0C0C"/>
                </a:solidFill>
                <a:effectLst/>
                <a:latin typeface="Barlow" pitchFamily="2" charset="77"/>
              </a:rPr>
              <a:t>Dimensioni: 86 x 86 x 16 mm</a:t>
            </a:r>
          </a:p>
          <a:p>
            <a:pPr algn="l"/>
            <a:r>
              <a:rPr lang="it-IT" sz="1800" b="0" dirty="0">
                <a:solidFill>
                  <a:srgbClr val="0C0C0C"/>
                </a:solidFill>
                <a:effectLst/>
                <a:latin typeface="Barlow" pitchFamily="2" charset="77"/>
              </a:rPr>
              <a:t>Grado di protezione IP40</a:t>
            </a:r>
          </a:p>
          <a:p>
            <a:pPr algn="l"/>
            <a:r>
              <a:rPr lang="it-IT" sz="1800" dirty="0">
                <a:solidFill>
                  <a:srgbClr val="0C0C0C"/>
                </a:solidFill>
                <a:latin typeface="Barlow" pitchFamily="2" charset="77"/>
              </a:rPr>
              <a:t>Colore disponibile: bianco</a:t>
            </a:r>
            <a:r>
              <a:rPr lang="it-IT" sz="1800" b="0" dirty="0">
                <a:solidFill>
                  <a:srgbClr val="0C0C0C"/>
                </a:solidFill>
                <a:effectLst/>
                <a:latin typeface="Barlow" pitchFamily="2" charset="77"/>
              </a:rPr>
              <a:t> </a:t>
            </a:r>
            <a:endParaRPr lang="it-IT" sz="1800" dirty="0">
              <a:effectLst/>
            </a:endParaRPr>
          </a:p>
        </p:txBody>
      </p:sp>
      <p:pic>
        <p:nvPicPr>
          <p:cNvPr id="4" name="Immagine 3">
            <a:extLst>
              <a:ext uri="{FF2B5EF4-FFF2-40B4-BE49-F238E27FC236}">
                <a16:creationId xmlns:a16="http://schemas.microsoft.com/office/drawing/2014/main" id="{0FFA076E-2892-55C3-487F-279DFA4D6EF6}"/>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4075645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elettronico&#10;&#10;Descrizione generata automaticamente">
            <a:extLst>
              <a:ext uri="{FF2B5EF4-FFF2-40B4-BE49-F238E27FC236}">
                <a16:creationId xmlns:a16="http://schemas.microsoft.com/office/drawing/2014/main" id="{9CC32305-EFBC-DB47-9964-EFCCB760DA3D}"/>
              </a:ext>
            </a:extLst>
          </p:cNvPr>
          <p:cNvPicPr>
            <a:picLocks noChangeAspect="1"/>
          </p:cNvPicPr>
          <p:nvPr/>
        </p:nvPicPr>
        <p:blipFill>
          <a:blip r:embed="rId2"/>
          <a:stretch>
            <a:fillRect/>
          </a:stretch>
        </p:blipFill>
        <p:spPr>
          <a:xfrm>
            <a:off x="9481067" y="1654544"/>
            <a:ext cx="2710933" cy="4586607"/>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59118"/>
            <a:ext cx="7537240" cy="898451"/>
          </a:xfrm>
        </p:spPr>
        <p:txBody>
          <a:bodyPr>
            <a:normAutofit/>
          </a:bodyPr>
          <a:lstStyle/>
          <a:p>
            <a:r>
              <a:rPr lang="it-IT" sz="3200" b="1" dirty="0">
                <a:latin typeface="Helvetica" pitchFamily="2" charset="0"/>
              </a:rPr>
              <a:t>ART. 9320/K</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2178524" y="3607606"/>
            <a:ext cx="7537240" cy="2423314"/>
          </a:xfrm>
        </p:spPr>
        <p:txBody>
          <a:bodyPr>
            <a:noAutofit/>
          </a:bodyPr>
          <a:lstStyle/>
          <a:p>
            <a:pPr algn="l"/>
            <a:r>
              <a:rPr lang="it-IT" sz="2000" b="0" dirty="0">
                <a:solidFill>
                  <a:srgbClr val="0C0C0C"/>
                </a:solidFill>
                <a:effectLst/>
                <a:latin typeface="Barlow" pitchFamily="2" charset="77"/>
              </a:rPr>
              <a:t>Pulsante senza fili e senza batteria da portachiavi.</a:t>
            </a:r>
            <a:br>
              <a:rPr lang="it-IT" sz="2000" b="0" dirty="0">
                <a:solidFill>
                  <a:srgbClr val="0C0C0C"/>
                </a:solidFill>
                <a:effectLst/>
                <a:latin typeface="Barlow" pitchFamily="2" charset="77"/>
              </a:rPr>
            </a:br>
            <a:r>
              <a:rPr lang="it-IT" sz="2000" b="0" dirty="0">
                <a:solidFill>
                  <a:srgbClr val="0C0C0C"/>
                </a:solidFill>
                <a:effectLst/>
                <a:latin typeface="Barlow" pitchFamily="2" charset="77"/>
              </a:rPr>
              <a:t>È alimentato da un meccanismo piezoelettrico che genera l’energia di cui ha bisogno ogni volta che viene premuto. </a:t>
            </a:r>
            <a:endParaRPr lang="it-IT" sz="2000" dirty="0">
              <a:effectLst/>
            </a:endParaRPr>
          </a:p>
          <a:p>
            <a:pPr algn="l"/>
            <a:r>
              <a:rPr lang="it-IT" sz="2000" b="0" dirty="0">
                <a:solidFill>
                  <a:srgbClr val="0C0C0C"/>
                </a:solidFill>
                <a:effectLst/>
                <a:latin typeface="Barlow" pitchFamily="2" charset="77"/>
              </a:rPr>
              <a:t>Un pulsante </a:t>
            </a:r>
            <a:r>
              <a:rPr lang="it-IT" sz="2000" b="0" dirty="0" err="1">
                <a:solidFill>
                  <a:srgbClr val="0C0C0C"/>
                </a:solidFill>
                <a:effectLst/>
                <a:latin typeface="Barlow" pitchFamily="2" charset="77"/>
              </a:rPr>
              <a:t>puo</a:t>
            </a:r>
            <a:r>
              <a:rPr lang="it-IT" sz="2000" b="0" dirty="0">
                <a:solidFill>
                  <a:srgbClr val="0C0C0C"/>
                </a:solidFill>
                <a:effectLst/>
                <a:latin typeface="Barlow" pitchFamily="2" charset="77"/>
              </a:rPr>
              <a:t>̀ comandare un numero a piacere di attuatori. Dotato di un passaggio per attaccarlo ad un portachiavi o ad una catenella da tenere al collo. </a:t>
            </a:r>
            <a:r>
              <a:rPr lang="it-IT" sz="2000" b="0" dirty="0" err="1">
                <a:solidFill>
                  <a:srgbClr val="0C0C0C"/>
                </a:solidFill>
                <a:effectLst/>
                <a:latin typeface="Barlow" pitchFamily="2" charset="77"/>
              </a:rPr>
              <a:t>Puo</a:t>
            </a:r>
            <a:r>
              <a:rPr lang="it-IT" sz="2000" b="0" dirty="0">
                <a:solidFill>
                  <a:srgbClr val="0C0C0C"/>
                </a:solidFill>
                <a:effectLst/>
                <a:latin typeface="Barlow" pitchFamily="2" charset="77"/>
              </a:rPr>
              <a:t>̀ attivare un allarme e/o una chiamata di emergenza con un semplice click (se collegato ad attuatore FEB Easy che comanda un combinatore telefonico). </a:t>
            </a:r>
            <a:endParaRPr lang="it-IT" sz="2000" dirty="0">
              <a:effectLst/>
            </a:endParaRPr>
          </a:p>
          <a:p>
            <a:pPr algn="l"/>
            <a:r>
              <a:rPr lang="it-IT" sz="2000" b="0" dirty="0">
                <a:solidFill>
                  <a:srgbClr val="0C0C0C"/>
                </a:solidFill>
                <a:effectLst/>
                <a:latin typeface="Barlow" pitchFamily="2" charset="77"/>
              </a:rPr>
              <a:t>Dimensioni: 50 x 32 x 17 mm</a:t>
            </a:r>
            <a:br>
              <a:rPr lang="it-IT" sz="2000" b="0" dirty="0">
                <a:solidFill>
                  <a:srgbClr val="0C0C0C"/>
                </a:solidFill>
                <a:effectLst/>
                <a:latin typeface="Barlow" pitchFamily="2" charset="77"/>
              </a:rPr>
            </a:br>
            <a:r>
              <a:rPr lang="it-IT" sz="2000" b="0" dirty="0" err="1">
                <a:solidFill>
                  <a:srgbClr val="0C0C0C"/>
                </a:solidFill>
                <a:effectLst/>
                <a:latin typeface="Barlow" pitchFamily="2" charset="77"/>
              </a:rPr>
              <a:t>Range</a:t>
            </a:r>
            <a:r>
              <a:rPr lang="it-IT" sz="2000" b="0" dirty="0">
                <a:solidFill>
                  <a:srgbClr val="0C0C0C"/>
                </a:solidFill>
                <a:effectLst/>
                <a:latin typeface="Barlow" pitchFamily="2" charset="77"/>
              </a:rPr>
              <a:t> di funzionamento: 25 m interno / 60 m esterno. </a:t>
            </a:r>
            <a:endParaRPr lang="it-IT" sz="2000" dirty="0">
              <a:effectLst/>
            </a:endParaRPr>
          </a:p>
        </p:txBody>
      </p:sp>
      <p:pic>
        <p:nvPicPr>
          <p:cNvPr id="8" name="Immagine 7" descr="Immagine che contiene chiave, utensiledimetallo&#10;&#10;Descrizione generata automaticamente">
            <a:extLst>
              <a:ext uri="{FF2B5EF4-FFF2-40B4-BE49-F238E27FC236}">
                <a16:creationId xmlns:a16="http://schemas.microsoft.com/office/drawing/2014/main" id="{49C6A997-A947-9448-8A3B-486A35325720}"/>
              </a:ext>
            </a:extLst>
          </p:cNvPr>
          <p:cNvPicPr>
            <a:picLocks noChangeAspect="1"/>
          </p:cNvPicPr>
          <p:nvPr/>
        </p:nvPicPr>
        <p:blipFill rotWithShape="1">
          <a:blip r:embed="rId3"/>
          <a:srcRect b="7327"/>
          <a:stretch/>
        </p:blipFill>
        <p:spPr>
          <a:xfrm>
            <a:off x="4027400" y="739333"/>
            <a:ext cx="3647423" cy="2689667"/>
          </a:xfrm>
          <a:prstGeom prst="rect">
            <a:avLst/>
          </a:prstGeom>
        </p:spPr>
      </p:pic>
      <p:pic>
        <p:nvPicPr>
          <p:cNvPr id="4" name="Immagine 3">
            <a:extLst>
              <a:ext uri="{FF2B5EF4-FFF2-40B4-BE49-F238E27FC236}">
                <a16:creationId xmlns:a16="http://schemas.microsoft.com/office/drawing/2014/main" id="{58E7159B-6061-7644-8019-06792412D979}"/>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156332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controllore, gioco, remoto, elettronico&#10;&#10;Descrizione generata automaticamente">
            <a:extLst>
              <a:ext uri="{FF2B5EF4-FFF2-40B4-BE49-F238E27FC236}">
                <a16:creationId xmlns:a16="http://schemas.microsoft.com/office/drawing/2014/main" id="{F59FF853-AF30-FF49-AD72-F65E776ACBE0}"/>
              </a:ext>
            </a:extLst>
          </p:cNvPr>
          <p:cNvPicPr>
            <a:picLocks noChangeAspect="1"/>
          </p:cNvPicPr>
          <p:nvPr/>
        </p:nvPicPr>
        <p:blipFill rotWithShape="1">
          <a:blip r:embed="rId2"/>
          <a:srcRect b="15740"/>
          <a:stretch/>
        </p:blipFill>
        <p:spPr>
          <a:xfrm>
            <a:off x="7664273" y="1626783"/>
            <a:ext cx="4652924" cy="4035056"/>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13965"/>
            <a:ext cx="7537240" cy="745745"/>
          </a:xfrm>
        </p:spPr>
        <p:txBody>
          <a:bodyPr>
            <a:normAutofit/>
          </a:bodyPr>
          <a:lstStyle/>
          <a:p>
            <a:r>
              <a:rPr lang="it-IT" sz="3200" b="1" dirty="0">
                <a:latin typeface="Helvetica" pitchFamily="2" charset="0"/>
              </a:rPr>
              <a:t>ART. 9320/4T</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759108" y="2213100"/>
            <a:ext cx="7537240" cy="3560998"/>
          </a:xfrm>
        </p:spPr>
        <p:txBody>
          <a:bodyPr>
            <a:noAutofit/>
          </a:bodyPr>
          <a:lstStyle/>
          <a:p>
            <a:pPr algn="l"/>
            <a:r>
              <a:rPr lang="it-IT" sz="1800" b="0" dirty="0">
                <a:solidFill>
                  <a:srgbClr val="0C0C0C"/>
                </a:solidFill>
                <a:effectLst/>
                <a:latin typeface="Barlow" pitchFamily="2" charset="77"/>
              </a:rPr>
              <a:t>Pulsante quadruplo senza fili e senza batteria da tasca o parete. È alimentato da un meccanismo piezoelettrico che genera l’energia di cui ha bisogno ogni volta che viene premuto. </a:t>
            </a:r>
            <a:endParaRPr lang="it-IT" sz="1800" dirty="0">
              <a:effectLst/>
            </a:endParaRPr>
          </a:p>
          <a:p>
            <a:pPr algn="l"/>
            <a:r>
              <a:rPr lang="it-IT" sz="1800" b="0" dirty="0">
                <a:solidFill>
                  <a:srgbClr val="0C0C0C"/>
                </a:solidFill>
                <a:effectLst/>
                <a:latin typeface="Barlow" pitchFamily="2" charset="77"/>
              </a:rPr>
              <a:t>Permette di comandare quattro o </a:t>
            </a:r>
            <a:r>
              <a:rPr lang="it-IT" sz="1800" b="0" dirty="0" err="1">
                <a:solidFill>
                  <a:srgbClr val="0C0C0C"/>
                </a:solidFill>
                <a:effectLst/>
                <a:latin typeface="Barlow" pitchFamily="2" charset="77"/>
              </a:rPr>
              <a:t>piu</a:t>
            </a:r>
            <a:r>
              <a:rPr lang="it-IT" sz="1800" b="0" dirty="0">
                <a:solidFill>
                  <a:srgbClr val="0C0C0C"/>
                </a:solidFill>
                <a:effectLst/>
                <a:latin typeface="Barlow" pitchFamily="2" charset="77"/>
              </a:rPr>
              <a:t>̀ attuatori indipendenti. </a:t>
            </a:r>
          </a:p>
          <a:p>
            <a:pPr algn="l"/>
            <a:r>
              <a:rPr lang="it-IT" sz="1800" b="0" dirty="0">
                <a:solidFill>
                  <a:srgbClr val="0C0C0C"/>
                </a:solidFill>
                <a:effectLst/>
                <a:latin typeface="Barlow" pitchFamily="2" charset="77"/>
              </a:rPr>
              <a:t>Dotato di una culla magnetica per montaggio a parete e con foro per un passante da tenere al polso o in tasca. </a:t>
            </a:r>
          </a:p>
          <a:p>
            <a:pPr algn="l"/>
            <a:r>
              <a:rPr lang="it-IT" sz="1800" dirty="0">
                <a:solidFill>
                  <a:srgbClr val="0C0C0C"/>
                </a:solidFill>
                <a:latin typeface="Barlow" pitchFamily="2" charset="77"/>
              </a:rPr>
              <a:t>Laccetto in plastica bianca</a:t>
            </a:r>
            <a:endParaRPr lang="it-IT" sz="1800" dirty="0">
              <a:effectLst/>
            </a:endParaRPr>
          </a:p>
          <a:p>
            <a:pPr algn="l"/>
            <a:r>
              <a:rPr lang="it-IT" sz="1800" b="0" dirty="0">
                <a:solidFill>
                  <a:srgbClr val="0C0C0C"/>
                </a:solidFill>
                <a:effectLst/>
                <a:latin typeface="Barlow" pitchFamily="2" charset="77"/>
              </a:rPr>
              <a:t>Dimensioni: 56 x 56 x 25 mm</a:t>
            </a:r>
          </a:p>
          <a:p>
            <a:pPr algn="l"/>
            <a:r>
              <a:rPr lang="it-IT" sz="1800" b="0" dirty="0">
                <a:solidFill>
                  <a:srgbClr val="0C0C0C"/>
                </a:solidFill>
                <a:effectLst/>
                <a:latin typeface="Barlow" pitchFamily="2" charset="77"/>
              </a:rPr>
              <a:t>Range di funzionamento: 25 m interno / 60 m esterno. </a:t>
            </a:r>
            <a:endParaRPr lang="it-IT" sz="1800" dirty="0">
              <a:effectLst/>
            </a:endParaRPr>
          </a:p>
        </p:txBody>
      </p:sp>
      <p:pic>
        <p:nvPicPr>
          <p:cNvPr id="4" name="Immagine 3">
            <a:extLst>
              <a:ext uri="{FF2B5EF4-FFF2-40B4-BE49-F238E27FC236}">
                <a16:creationId xmlns:a16="http://schemas.microsoft.com/office/drawing/2014/main" id="{54A967F1-B449-DBE2-DAA6-AD1AF545ADEF}"/>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74215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DDA78F8-BC92-ACE2-F4AD-3DB8709F1A7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3" name="Immagine 12">
            <a:extLst>
              <a:ext uri="{FF2B5EF4-FFF2-40B4-BE49-F238E27FC236}">
                <a16:creationId xmlns:a16="http://schemas.microsoft.com/office/drawing/2014/main" id="{5C68DFEB-03FE-10A8-15D5-D15725F27D2A}"/>
              </a:ext>
            </a:extLst>
          </p:cNvPr>
          <p:cNvPicPr>
            <a:picLocks noChangeAspect="1"/>
          </p:cNvPicPr>
          <p:nvPr/>
        </p:nvPicPr>
        <p:blipFill>
          <a:blip r:embed="rId3"/>
          <a:stretch>
            <a:fillRect/>
          </a:stretch>
        </p:blipFill>
        <p:spPr>
          <a:xfrm>
            <a:off x="871537" y="1600200"/>
            <a:ext cx="10448925" cy="3657600"/>
          </a:xfrm>
          <a:prstGeom prst="rect">
            <a:avLst/>
          </a:prstGeom>
        </p:spPr>
      </p:pic>
    </p:spTree>
    <p:extLst>
      <p:ext uri="{BB962C8B-B14F-4D97-AF65-F5344CB8AC3E}">
        <p14:creationId xmlns:p14="http://schemas.microsoft.com/office/powerpoint/2010/main" val="2383114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DDA78F8-BC92-ACE2-F4AD-3DB8709F1A79}"/>
              </a:ext>
            </a:extLst>
          </p:cNvPr>
          <p:cNvPicPr>
            <a:picLocks noChangeAspect="1"/>
          </p:cNvPicPr>
          <p:nvPr/>
        </p:nvPicPr>
        <p:blipFill>
          <a:blip r:embed="rId2"/>
          <a:stretch>
            <a:fillRect/>
          </a:stretch>
        </p:blipFill>
        <p:spPr>
          <a:xfrm>
            <a:off x="337068" y="163535"/>
            <a:ext cx="1124754" cy="1006046"/>
          </a:xfrm>
          <a:prstGeom prst="rect">
            <a:avLst/>
          </a:prstGeom>
        </p:spPr>
      </p:pic>
      <p:graphicFrame>
        <p:nvGraphicFramePr>
          <p:cNvPr id="14" name="Tabella 13">
            <a:extLst>
              <a:ext uri="{FF2B5EF4-FFF2-40B4-BE49-F238E27FC236}">
                <a16:creationId xmlns:a16="http://schemas.microsoft.com/office/drawing/2014/main" id="{CB229BDF-1F96-C333-96E0-B4E5D95198C8}"/>
              </a:ext>
            </a:extLst>
          </p:cNvPr>
          <p:cNvGraphicFramePr>
            <a:graphicFrameLocks noGrp="1"/>
          </p:cNvGraphicFramePr>
          <p:nvPr>
            <p:extLst>
              <p:ext uri="{D42A27DB-BD31-4B8C-83A1-F6EECF244321}">
                <p14:modId xmlns:p14="http://schemas.microsoft.com/office/powerpoint/2010/main" val="3436477568"/>
              </p:ext>
            </p:extLst>
          </p:nvPr>
        </p:nvGraphicFramePr>
        <p:xfrm>
          <a:off x="2531287" y="1712524"/>
          <a:ext cx="6843556" cy="4337405"/>
        </p:xfrm>
        <a:graphic>
          <a:graphicData uri="http://schemas.openxmlformats.org/drawingml/2006/table">
            <a:tbl>
              <a:tblPr/>
              <a:tblGrid>
                <a:gridCol w="1583968">
                  <a:extLst>
                    <a:ext uri="{9D8B030D-6E8A-4147-A177-3AD203B41FA5}">
                      <a16:colId xmlns:a16="http://schemas.microsoft.com/office/drawing/2014/main" val="684175747"/>
                    </a:ext>
                  </a:extLst>
                </a:gridCol>
                <a:gridCol w="5259588">
                  <a:extLst>
                    <a:ext uri="{9D8B030D-6E8A-4147-A177-3AD203B41FA5}">
                      <a16:colId xmlns:a16="http://schemas.microsoft.com/office/drawing/2014/main" val="837618184"/>
                    </a:ext>
                  </a:extLst>
                </a:gridCol>
              </a:tblGrid>
              <a:tr h="645997">
                <a:tc>
                  <a:txBody>
                    <a:bodyPr/>
                    <a:lstStyle/>
                    <a:p>
                      <a:pPr algn="ctr" fontAlgn="ctr"/>
                      <a:r>
                        <a:rPr lang="it-IT" sz="1800" b="1" i="0" u="none" strike="noStrike">
                          <a:solidFill>
                            <a:srgbClr val="FFFFFF"/>
                          </a:solidFill>
                          <a:effectLst/>
                          <a:latin typeface="Calibri" panose="020F0502020204030204" pitchFamily="34" charset="0"/>
                        </a:rPr>
                        <a:t>ARTICOLO</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0070C0"/>
                    </a:solidFill>
                  </a:tcPr>
                </a:tc>
                <a:tc>
                  <a:txBody>
                    <a:bodyPr/>
                    <a:lstStyle/>
                    <a:p>
                      <a:pPr algn="ctr" fontAlgn="ctr"/>
                      <a:r>
                        <a:rPr lang="it-IT" sz="1800" b="1" i="0" u="none" strike="noStrike">
                          <a:solidFill>
                            <a:srgbClr val="FFFFFF"/>
                          </a:solidFill>
                          <a:effectLst/>
                          <a:latin typeface="Calibri" panose="020F0502020204030204" pitchFamily="34" charset="0"/>
                        </a:rPr>
                        <a:t>DESCRIZIONE</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0070C0"/>
                    </a:solidFill>
                  </a:tcPr>
                </a:tc>
                <a:extLst>
                  <a:ext uri="{0D108BD9-81ED-4DB2-BD59-A6C34878D82A}">
                    <a16:rowId xmlns:a16="http://schemas.microsoft.com/office/drawing/2014/main" val="1468479810"/>
                  </a:ext>
                </a:extLst>
              </a:tr>
              <a:tr h="461426">
                <a:tc>
                  <a:txBody>
                    <a:bodyPr/>
                    <a:lstStyle/>
                    <a:p>
                      <a:pPr algn="ctr" fontAlgn="ctr"/>
                      <a:r>
                        <a:rPr lang="it-IT" sz="1800" b="0" i="0" u="none" strike="noStrike">
                          <a:effectLst/>
                          <a:latin typeface="Calibri" panose="020F0502020204030204" pitchFamily="34" charset="0"/>
                        </a:rPr>
                        <a:t>9321</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ATTUATORE WIFI</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263244528"/>
                  </a:ext>
                </a:extLst>
              </a:tr>
              <a:tr h="461426">
                <a:tc>
                  <a:txBody>
                    <a:bodyPr/>
                    <a:lstStyle/>
                    <a:p>
                      <a:pPr algn="ctr" fontAlgn="ctr"/>
                      <a:r>
                        <a:rPr lang="it-IT" sz="1800" b="0" i="0" u="none" strike="noStrike">
                          <a:effectLst/>
                          <a:latin typeface="Calibri" panose="020F0502020204030204" pitchFamily="34" charset="0"/>
                        </a:rPr>
                        <a:t>9322</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ATTUATORE WIFI TAPPARELLE</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948387220"/>
                  </a:ext>
                </a:extLst>
              </a:tr>
              <a:tr h="461426">
                <a:tc>
                  <a:txBody>
                    <a:bodyPr/>
                    <a:lstStyle/>
                    <a:p>
                      <a:pPr algn="ctr" fontAlgn="ctr"/>
                      <a:r>
                        <a:rPr lang="it-IT" sz="1800" b="0" i="0" u="none" strike="noStrike">
                          <a:effectLst/>
                          <a:latin typeface="Calibri" panose="020F0502020204030204" pitchFamily="34" charset="0"/>
                        </a:rPr>
                        <a:t>9324</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ATTUATORE IMPULSIVO WIFI PER SERRATURA</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651018795"/>
                  </a:ext>
                </a:extLst>
              </a:tr>
              <a:tr h="461426">
                <a:tc>
                  <a:txBody>
                    <a:bodyPr/>
                    <a:lstStyle/>
                    <a:p>
                      <a:pPr algn="ctr" fontAlgn="ctr"/>
                      <a:r>
                        <a:rPr lang="it-IT" sz="1800" b="0" i="0" u="none" strike="noStrike">
                          <a:effectLst/>
                          <a:latin typeface="Calibri" panose="020F0502020204030204" pitchFamily="34" charset="0"/>
                        </a:rPr>
                        <a:t>9325</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ATTUATORE DOPPIO WIFI</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608842211"/>
                  </a:ext>
                </a:extLst>
              </a:tr>
              <a:tr h="461426">
                <a:tc>
                  <a:txBody>
                    <a:bodyPr/>
                    <a:lstStyle/>
                    <a:p>
                      <a:pPr algn="ctr" fontAlgn="ctr"/>
                      <a:r>
                        <a:rPr lang="it-IT" sz="1800" b="0" i="0" u="none" strike="noStrike">
                          <a:effectLst/>
                          <a:latin typeface="Calibri" panose="020F0502020204030204" pitchFamily="34" charset="0"/>
                        </a:rPr>
                        <a:t>9326</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ATTUATORE 6 RELE' CONT.PULITI DA BARRA DIN</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213207322"/>
                  </a:ext>
                </a:extLst>
              </a:tr>
              <a:tr h="461426">
                <a:tc>
                  <a:txBody>
                    <a:bodyPr/>
                    <a:lstStyle/>
                    <a:p>
                      <a:pPr algn="ctr" fontAlgn="ctr"/>
                      <a:r>
                        <a:rPr lang="it-IT" sz="1800" b="0" i="0" u="none" strike="noStrike">
                          <a:effectLst/>
                          <a:latin typeface="Calibri" panose="020F0502020204030204" pitchFamily="34" charset="0"/>
                        </a:rPr>
                        <a:t>9327</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ATTUATORE WIFI CON CONTATTI PULITI</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228005047"/>
                  </a:ext>
                </a:extLst>
              </a:tr>
              <a:tr h="461426">
                <a:tc>
                  <a:txBody>
                    <a:bodyPr/>
                    <a:lstStyle/>
                    <a:p>
                      <a:pPr algn="ctr" fontAlgn="ctr"/>
                      <a:r>
                        <a:rPr lang="it-IT" sz="1800" b="0" i="0" u="none" strike="noStrike">
                          <a:effectLst/>
                          <a:latin typeface="Calibri" panose="020F0502020204030204" pitchFamily="34" charset="0"/>
                        </a:rPr>
                        <a:t>9328</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it-IT" sz="1800" b="0" i="0" u="none" strike="noStrike">
                          <a:effectLst/>
                          <a:latin typeface="Calibri" panose="020F0502020204030204" pitchFamily="34" charset="0"/>
                        </a:rPr>
                        <a:t>DIMMER WIFI 150W CON INGRESSO PULSANTE</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207014057"/>
                  </a:ext>
                </a:extLst>
              </a:tr>
              <a:tr h="461426">
                <a:tc>
                  <a:txBody>
                    <a:bodyPr/>
                    <a:lstStyle/>
                    <a:p>
                      <a:pPr algn="ctr" fontAlgn="ctr"/>
                      <a:r>
                        <a:rPr lang="it-IT" sz="1800" b="0" i="0" u="none" strike="noStrike">
                          <a:effectLst/>
                          <a:latin typeface="Calibri" panose="020F0502020204030204" pitchFamily="34" charset="0"/>
                        </a:rPr>
                        <a:t>9330</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CCFFCC"/>
                    </a:solidFill>
                  </a:tcPr>
                </a:tc>
                <a:tc>
                  <a:txBody>
                    <a:bodyPr/>
                    <a:lstStyle/>
                    <a:p>
                      <a:pPr algn="ctr" fontAlgn="ctr"/>
                      <a:r>
                        <a:rPr lang="it-IT" sz="1800" b="0" i="0" u="none" strike="noStrike" dirty="0">
                          <a:effectLst/>
                          <a:latin typeface="Calibri" panose="020F0502020204030204" pitchFamily="34" charset="0"/>
                        </a:rPr>
                        <a:t>ATTUATORE COMANDO STRISCE LED</a:t>
                      </a:r>
                    </a:p>
                  </a:txBody>
                  <a:tcPr marL="6350" marR="6350" marT="6350"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CCFFCC"/>
                    </a:solidFill>
                  </a:tcPr>
                </a:tc>
                <a:extLst>
                  <a:ext uri="{0D108BD9-81ED-4DB2-BD59-A6C34878D82A}">
                    <a16:rowId xmlns:a16="http://schemas.microsoft.com/office/drawing/2014/main" val="3070461583"/>
                  </a:ext>
                </a:extLst>
              </a:tr>
            </a:tbl>
          </a:graphicData>
        </a:graphic>
      </p:graphicFrame>
    </p:spTree>
    <p:extLst>
      <p:ext uri="{BB962C8B-B14F-4D97-AF65-F5344CB8AC3E}">
        <p14:creationId xmlns:p14="http://schemas.microsoft.com/office/powerpoint/2010/main" val="48508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testo&#10;&#10;Descrizione generata automaticamente">
            <a:extLst>
              <a:ext uri="{FF2B5EF4-FFF2-40B4-BE49-F238E27FC236}">
                <a16:creationId xmlns:a16="http://schemas.microsoft.com/office/drawing/2014/main" id="{A57FD765-E653-A140-A0A6-A1D0010EEBCA}"/>
              </a:ext>
            </a:extLst>
          </p:cNvPr>
          <p:cNvPicPr>
            <a:picLocks noChangeAspect="1"/>
          </p:cNvPicPr>
          <p:nvPr/>
        </p:nvPicPr>
        <p:blipFill>
          <a:blip r:embed="rId2"/>
          <a:stretch>
            <a:fillRect/>
          </a:stretch>
        </p:blipFill>
        <p:spPr>
          <a:xfrm>
            <a:off x="8793126" y="1740146"/>
            <a:ext cx="3258913" cy="4955333"/>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250855"/>
            <a:ext cx="7537240" cy="929511"/>
          </a:xfrm>
        </p:spPr>
        <p:txBody>
          <a:bodyPr>
            <a:normAutofit/>
          </a:bodyPr>
          <a:lstStyle/>
          <a:p>
            <a:r>
              <a:rPr lang="it-IT" sz="3200" b="1" dirty="0">
                <a:latin typeface="Helvetica" pitchFamily="2" charset="0"/>
              </a:rPr>
              <a:t>ART. 9326</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337068" y="3442186"/>
            <a:ext cx="7537240" cy="2423314"/>
          </a:xfrm>
        </p:spPr>
        <p:txBody>
          <a:bodyPr>
            <a:noAutofit/>
          </a:bodyPr>
          <a:lstStyle/>
          <a:p>
            <a:pPr algn="l"/>
            <a:r>
              <a:rPr lang="it-IT" sz="1800" b="0" dirty="0">
                <a:solidFill>
                  <a:srgbClr val="0C0C0C"/>
                </a:solidFill>
                <a:effectLst/>
                <a:latin typeface="Barlow" pitchFamily="2" charset="77"/>
              </a:rPr>
              <a:t>Modulo 6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a contatti puliti </a:t>
            </a:r>
            <a:r>
              <a:rPr lang="it-IT" sz="1800" b="0" dirty="0" err="1">
                <a:solidFill>
                  <a:srgbClr val="0C0C0C"/>
                </a:solidFill>
                <a:effectLst/>
                <a:latin typeface="Barlow" pitchFamily="2" charset="77"/>
              </a:rPr>
              <a:t>smart</a:t>
            </a:r>
            <a:r>
              <a:rPr lang="it-IT" sz="1800" b="0" dirty="0">
                <a:solidFill>
                  <a:srgbClr val="0C0C0C"/>
                </a:solidFill>
                <a:effectLst/>
                <a:latin typeface="Barlow" pitchFamily="2" charset="77"/>
              </a:rPr>
              <a:t> da barra DIN.</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Con questo modulo intelligente potete comandare sei carichi indipendenti, due con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da 16A e quattro con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da 10A. Grazie alla </a:t>
            </a:r>
            <a:r>
              <a:rPr lang="it-IT" sz="1800" b="0" dirty="0" err="1">
                <a:solidFill>
                  <a:srgbClr val="0C0C0C"/>
                </a:solidFill>
                <a:effectLst/>
                <a:latin typeface="Barlow" pitchFamily="2" charset="77"/>
              </a:rPr>
              <a:t>connettivita</a:t>
            </a:r>
            <a:r>
              <a:rPr lang="it-IT" sz="1800" b="0" dirty="0">
                <a:solidFill>
                  <a:srgbClr val="0C0C0C"/>
                </a:solidFill>
                <a:effectLst/>
                <a:latin typeface="Barlow" pitchFamily="2" charset="77"/>
              </a:rPr>
              <a:t>̀ Wi-Fi, potrete comandare tutti i carichi anche da remoto o tramite gli assistenti vocali Amazon o Google. </a:t>
            </a:r>
            <a:endParaRPr lang="it-IT" sz="1800" dirty="0">
              <a:effectLst/>
            </a:endParaRPr>
          </a:p>
          <a:p>
            <a:pPr algn="l"/>
            <a:r>
              <a:rPr lang="it-IT" sz="1800" b="0" dirty="0">
                <a:solidFill>
                  <a:srgbClr val="0C0C0C"/>
                </a:solidFill>
                <a:effectLst/>
                <a:latin typeface="Barlow" pitchFamily="2" charset="77"/>
              </a:rPr>
              <a:t>Due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da 16A a quattro da 10A </a:t>
            </a:r>
            <a:endParaRPr lang="it-IT" sz="1800" dirty="0">
              <a:effectLst/>
            </a:endParaRPr>
          </a:p>
          <a:p>
            <a:pPr algn="l"/>
            <a:r>
              <a:rPr lang="it-IT" sz="1800" b="0" dirty="0">
                <a:solidFill>
                  <a:srgbClr val="0C0C0C"/>
                </a:solidFill>
                <a:effectLst/>
                <a:latin typeface="Barlow" pitchFamily="2" charset="77"/>
              </a:rPr>
              <a:t>Ogni canale del modulo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essere comandato da 1 fino a 5 diversi pulsanti FEB Easy senza bisogno di Wi-Fi. </a:t>
            </a:r>
            <a:endParaRPr lang="it-IT" sz="1800" dirty="0">
              <a:effectLst/>
            </a:endParaRPr>
          </a:p>
          <a:p>
            <a:pPr algn="l"/>
            <a:r>
              <a:rPr lang="it-IT" sz="1800" b="0" dirty="0">
                <a:solidFill>
                  <a:srgbClr val="0C0C0C"/>
                </a:solidFill>
                <a:effectLst/>
                <a:latin typeface="Barlow" pitchFamily="2" charset="77"/>
              </a:rPr>
              <a:t>Dimensioni: 44 x 44 x 22 mm </a:t>
            </a:r>
            <a:endParaRPr lang="it-IT" sz="1800" dirty="0">
              <a:effectLst/>
            </a:endParaRPr>
          </a:p>
          <a:p>
            <a:pPr algn="l"/>
            <a:r>
              <a:rPr lang="it-IT" sz="1800" b="0" dirty="0" err="1">
                <a:solidFill>
                  <a:srgbClr val="0C0C0C"/>
                </a:solidFill>
                <a:effectLst/>
                <a:latin typeface="Barlow" pitchFamily="2" charset="77"/>
              </a:rPr>
              <a:t>Range</a:t>
            </a:r>
            <a:r>
              <a:rPr lang="it-IT" sz="1800" b="0" dirty="0">
                <a:solidFill>
                  <a:srgbClr val="0C0C0C"/>
                </a:solidFill>
                <a:effectLst/>
                <a:latin typeface="Barlow" pitchFamily="2" charset="77"/>
              </a:rPr>
              <a:t> di funzionamento: collegato a pulsanti FEB Easy: 25 m interno / 80 m esterno. </a:t>
            </a:r>
            <a:endParaRPr lang="it-IT" sz="1800" dirty="0">
              <a:effectLst/>
            </a:endParaRPr>
          </a:p>
        </p:txBody>
      </p:sp>
      <p:pic>
        <p:nvPicPr>
          <p:cNvPr id="5" name="Immagine 4" descr="Immagine che contiene parete, interni&#10;&#10;Descrizione generata automaticamente">
            <a:extLst>
              <a:ext uri="{FF2B5EF4-FFF2-40B4-BE49-F238E27FC236}">
                <a16:creationId xmlns:a16="http://schemas.microsoft.com/office/drawing/2014/main" id="{1B6D5F46-1090-F44B-AE94-121E5BB46BCC}"/>
              </a:ext>
            </a:extLst>
          </p:cNvPr>
          <p:cNvPicPr>
            <a:picLocks noChangeAspect="1"/>
          </p:cNvPicPr>
          <p:nvPr/>
        </p:nvPicPr>
        <p:blipFill>
          <a:blip r:embed="rId3"/>
          <a:stretch>
            <a:fillRect/>
          </a:stretch>
        </p:blipFill>
        <p:spPr>
          <a:xfrm>
            <a:off x="3318947" y="767023"/>
            <a:ext cx="5554105" cy="2476633"/>
          </a:xfrm>
          <a:prstGeom prst="rect">
            <a:avLst/>
          </a:prstGeom>
        </p:spPr>
      </p:pic>
      <p:pic>
        <p:nvPicPr>
          <p:cNvPr id="4" name="Immagine 3">
            <a:extLst>
              <a:ext uri="{FF2B5EF4-FFF2-40B4-BE49-F238E27FC236}">
                <a16:creationId xmlns:a16="http://schemas.microsoft.com/office/drawing/2014/main" id="{5E10BB86-1F02-D65F-EADF-1F0B87597E3D}"/>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1167167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6805324-7DEF-F32F-9389-B195D53B8C56}"/>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2" name="Immagine 11">
            <a:extLst>
              <a:ext uri="{FF2B5EF4-FFF2-40B4-BE49-F238E27FC236}">
                <a16:creationId xmlns:a16="http://schemas.microsoft.com/office/drawing/2014/main" id="{2013D8CA-FE99-FDD8-83F2-3D945698337E}"/>
              </a:ext>
            </a:extLst>
          </p:cNvPr>
          <p:cNvPicPr>
            <a:picLocks noChangeAspect="1"/>
          </p:cNvPicPr>
          <p:nvPr/>
        </p:nvPicPr>
        <p:blipFill>
          <a:blip r:embed="rId3"/>
          <a:stretch>
            <a:fillRect/>
          </a:stretch>
        </p:blipFill>
        <p:spPr>
          <a:xfrm>
            <a:off x="1895475" y="1619250"/>
            <a:ext cx="8401050" cy="3619500"/>
          </a:xfrm>
          <a:prstGeom prst="rect">
            <a:avLst/>
          </a:prstGeom>
        </p:spPr>
      </p:pic>
    </p:spTree>
    <p:extLst>
      <p:ext uri="{BB962C8B-B14F-4D97-AF65-F5344CB8AC3E}">
        <p14:creationId xmlns:p14="http://schemas.microsoft.com/office/powerpoint/2010/main" val="4121718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20835"/>
            <a:ext cx="7537240" cy="770860"/>
          </a:xfrm>
        </p:spPr>
        <p:txBody>
          <a:bodyPr>
            <a:normAutofit/>
          </a:bodyPr>
          <a:lstStyle/>
          <a:p>
            <a:r>
              <a:rPr lang="it-IT" sz="3600" b="1" dirty="0">
                <a:latin typeface="Helvetica" pitchFamily="2" charset="0"/>
              </a:rPr>
              <a:t>ART. 9340</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899445" y="1746908"/>
            <a:ext cx="7537240" cy="2423314"/>
          </a:xfrm>
        </p:spPr>
        <p:txBody>
          <a:bodyPr>
            <a:noAutofit/>
          </a:bodyPr>
          <a:lstStyle/>
          <a:p>
            <a:pPr algn="l"/>
            <a:r>
              <a:rPr lang="it-IT" sz="1800" b="0" dirty="0">
                <a:solidFill>
                  <a:srgbClr val="0C0C0C"/>
                </a:solidFill>
                <a:effectLst/>
                <a:latin typeface="Barlow" pitchFamily="2" charset="77"/>
              </a:rPr>
              <a:t>Sensore apertura porte e finestre senza fili e senza batterie. Questo sensore sfrutta la stessa tecnologia dei pulsanti senza fili FEB Easy e permette di accendere una luce ogni volta che la porta su cui è montato viene aperta e spegnerla quando viene chiusa. </a:t>
            </a:r>
            <a:endParaRPr lang="it-IT" sz="1800" dirty="0">
              <a:effectLst/>
            </a:endParaRPr>
          </a:p>
          <a:p>
            <a:pPr algn="l"/>
            <a:r>
              <a:rPr lang="it-IT" sz="1800" b="0" dirty="0">
                <a:solidFill>
                  <a:srgbClr val="0C0C0C"/>
                </a:solidFill>
                <a:effectLst/>
                <a:latin typeface="Barlow" pitchFamily="2" charset="77"/>
              </a:rPr>
              <a:t>Range di funzionamento: 25 m all’interno / 60 m all’esterno Temperatura di funzionamento: da -15°C a 50°C </a:t>
            </a:r>
          </a:p>
          <a:p>
            <a:pPr algn="l"/>
            <a:endParaRPr lang="it-IT" sz="1800" dirty="0">
              <a:solidFill>
                <a:srgbClr val="0C0C0C"/>
              </a:solidFill>
              <a:latin typeface="Barlow" pitchFamily="2" charset="77"/>
            </a:endParaRPr>
          </a:p>
          <a:p>
            <a:pPr algn="l"/>
            <a:r>
              <a:rPr lang="it-IT" sz="1800" dirty="0">
                <a:solidFill>
                  <a:srgbClr val="0C0C0C"/>
                </a:solidFill>
                <a:effectLst/>
                <a:latin typeface="Barlow" pitchFamily="2" charset="77"/>
              </a:rPr>
              <a:t>APPLICAZIONI</a:t>
            </a:r>
          </a:p>
          <a:p>
            <a:pPr marL="285750" indent="-285750" algn="l">
              <a:buFont typeface="Arial" panose="020B0604020202020204" pitchFamily="34" charset="0"/>
              <a:buChar char="•"/>
            </a:pPr>
            <a:r>
              <a:rPr lang="it-IT" sz="1800" dirty="0">
                <a:solidFill>
                  <a:srgbClr val="0C0C0C"/>
                </a:solidFill>
                <a:latin typeface="Barlow" pitchFamily="2" charset="77"/>
              </a:rPr>
              <a:t>Accensione spegnimento luci cortesia di entrata</a:t>
            </a:r>
          </a:p>
          <a:p>
            <a:pPr marL="285750" indent="-285750" algn="l">
              <a:buFont typeface="Arial" panose="020B0604020202020204" pitchFamily="34" charset="0"/>
              <a:buChar char="•"/>
            </a:pPr>
            <a:r>
              <a:rPr lang="it-IT" sz="1800" dirty="0">
                <a:solidFill>
                  <a:srgbClr val="0C0C0C"/>
                </a:solidFill>
                <a:latin typeface="Barlow" pitchFamily="2" charset="77"/>
              </a:rPr>
              <a:t>Accensione spegnimento luci armadio</a:t>
            </a:r>
          </a:p>
          <a:p>
            <a:pPr marL="285750" indent="-285750" algn="l">
              <a:buFont typeface="Arial" panose="020B0604020202020204" pitchFamily="34" charset="0"/>
              <a:buChar char="•"/>
            </a:pPr>
            <a:r>
              <a:rPr lang="it-IT" sz="1800" dirty="0">
                <a:solidFill>
                  <a:srgbClr val="0C0C0C"/>
                </a:solidFill>
                <a:effectLst/>
                <a:latin typeface="Barlow" pitchFamily="2" charset="77"/>
              </a:rPr>
              <a:t>B&amp;B spegnimento riscaldamento raffrescamento in caso di apertura finestre e porte</a:t>
            </a:r>
          </a:p>
          <a:p>
            <a:pPr algn="l"/>
            <a:endParaRPr lang="it-IT" sz="1800" dirty="0">
              <a:effectLst/>
            </a:endParaRPr>
          </a:p>
        </p:txBody>
      </p:sp>
      <p:pic>
        <p:nvPicPr>
          <p:cNvPr id="5" name="Immagine 4">
            <a:extLst>
              <a:ext uri="{FF2B5EF4-FFF2-40B4-BE49-F238E27FC236}">
                <a16:creationId xmlns:a16="http://schemas.microsoft.com/office/drawing/2014/main" id="{32D66375-E966-1E40-A7E1-2A42CE5FAF77}"/>
              </a:ext>
            </a:extLst>
          </p:cNvPr>
          <p:cNvPicPr>
            <a:picLocks noChangeAspect="1"/>
          </p:cNvPicPr>
          <p:nvPr/>
        </p:nvPicPr>
        <p:blipFill rotWithShape="1">
          <a:blip r:embed="rId2"/>
          <a:srcRect b="12903"/>
          <a:stretch/>
        </p:blipFill>
        <p:spPr>
          <a:xfrm>
            <a:off x="9175898" y="1421739"/>
            <a:ext cx="2487364" cy="5276271"/>
          </a:xfrm>
          <a:prstGeom prst="rect">
            <a:avLst/>
          </a:prstGeom>
        </p:spPr>
      </p:pic>
      <p:pic>
        <p:nvPicPr>
          <p:cNvPr id="4" name="Immagine 3">
            <a:extLst>
              <a:ext uri="{FF2B5EF4-FFF2-40B4-BE49-F238E27FC236}">
                <a16:creationId xmlns:a16="http://schemas.microsoft.com/office/drawing/2014/main" id="{D6805324-7DEF-F32F-9389-B195D53B8C56}"/>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493073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elettronico&#10;&#10;Descrizione generata automaticamente">
            <a:extLst>
              <a:ext uri="{FF2B5EF4-FFF2-40B4-BE49-F238E27FC236}">
                <a16:creationId xmlns:a16="http://schemas.microsoft.com/office/drawing/2014/main" id="{62BFC21A-E0A2-714C-9885-9F51954ADCA2}"/>
              </a:ext>
            </a:extLst>
          </p:cNvPr>
          <p:cNvPicPr>
            <a:picLocks noChangeAspect="1"/>
          </p:cNvPicPr>
          <p:nvPr/>
        </p:nvPicPr>
        <p:blipFill rotWithShape="1">
          <a:blip r:embed="rId2"/>
          <a:srcRect b="19449"/>
          <a:stretch/>
        </p:blipFill>
        <p:spPr>
          <a:xfrm>
            <a:off x="8752617" y="2046143"/>
            <a:ext cx="3555685" cy="3337640"/>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82078"/>
            <a:ext cx="7537240" cy="766073"/>
          </a:xfrm>
        </p:spPr>
        <p:txBody>
          <a:bodyPr>
            <a:normAutofit/>
          </a:bodyPr>
          <a:lstStyle/>
          <a:p>
            <a:r>
              <a:rPr lang="it-IT" sz="3200" b="1" dirty="0">
                <a:latin typeface="Helvetica" pitchFamily="2" charset="0"/>
              </a:rPr>
              <a:t>ART. 9340/A</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837603" y="3714963"/>
            <a:ext cx="7537240" cy="2423314"/>
          </a:xfrm>
        </p:spPr>
        <p:txBody>
          <a:bodyPr>
            <a:noAutofit/>
          </a:bodyPr>
          <a:lstStyle/>
          <a:p>
            <a:pPr algn="l"/>
            <a:r>
              <a:rPr lang="it-IT" sz="1800" b="0" dirty="0">
                <a:solidFill>
                  <a:srgbClr val="0C0C0C"/>
                </a:solidFill>
                <a:effectLst/>
                <a:latin typeface="Barlow" pitchFamily="2" charset="77"/>
              </a:rPr>
              <a:t>Sensore di apertura porte e finestre senza fili e senza batterie. </a:t>
            </a:r>
          </a:p>
          <a:p>
            <a:pPr algn="l"/>
            <a:r>
              <a:rPr lang="it-IT" sz="1800" b="0" dirty="0">
                <a:solidFill>
                  <a:srgbClr val="0C0C0C"/>
                </a:solidFill>
                <a:effectLst/>
                <a:latin typeface="Barlow" pitchFamily="2" charset="77"/>
              </a:rPr>
              <a:t>Questo sensore sfrutta la stessa tecnologia dei pulsanti senza fili FEB Easy e permette di accendere una luce ogni volta che la porta su cui è montato viene aperta e di spegnerla quando viene chiusa. </a:t>
            </a:r>
          </a:p>
          <a:p>
            <a:pPr algn="l"/>
            <a:r>
              <a:rPr lang="it-IT" sz="1800" b="0" dirty="0">
                <a:solidFill>
                  <a:srgbClr val="0C0C0C"/>
                </a:solidFill>
                <a:effectLst/>
                <a:latin typeface="Barlow" pitchFamily="2" charset="77"/>
              </a:rPr>
              <a:t>La forma e le dimensioni compatte lo rendono perfetto per controllare ad esempio una luce dentro un armadio. </a:t>
            </a:r>
            <a:endParaRPr lang="it-IT" sz="1800" dirty="0">
              <a:effectLst/>
            </a:endParaRPr>
          </a:p>
          <a:p>
            <a:pPr algn="l"/>
            <a:r>
              <a:rPr lang="it-IT" sz="1800" b="0" dirty="0">
                <a:solidFill>
                  <a:srgbClr val="0C0C0C"/>
                </a:solidFill>
                <a:effectLst/>
                <a:latin typeface="Barlow" pitchFamily="2" charset="77"/>
              </a:rPr>
              <a:t>Range di funzionamento: 25 m all’interno / 60 m all’esterno </a:t>
            </a:r>
          </a:p>
          <a:p>
            <a:pPr algn="l"/>
            <a:r>
              <a:rPr lang="it-IT" sz="1800" b="0" dirty="0">
                <a:solidFill>
                  <a:srgbClr val="0C0C0C"/>
                </a:solidFill>
                <a:effectLst/>
                <a:latin typeface="Barlow" pitchFamily="2" charset="77"/>
              </a:rPr>
              <a:t>Temperatura di funzionamento: da -15°C a 50°C </a:t>
            </a:r>
            <a:endParaRPr lang="it-IT" sz="1800" dirty="0">
              <a:effectLst/>
            </a:endParaRPr>
          </a:p>
        </p:txBody>
      </p:sp>
      <p:pic>
        <p:nvPicPr>
          <p:cNvPr id="8" name="Immagine 7" descr="Immagine che contiene interni, vascadabagno&#10;&#10;Descrizione generata automaticamente">
            <a:extLst>
              <a:ext uri="{FF2B5EF4-FFF2-40B4-BE49-F238E27FC236}">
                <a16:creationId xmlns:a16="http://schemas.microsoft.com/office/drawing/2014/main" id="{CB8C6085-A2AC-1246-8CF6-06230EA456AC}"/>
              </a:ext>
            </a:extLst>
          </p:cNvPr>
          <p:cNvPicPr>
            <a:picLocks noChangeAspect="1"/>
          </p:cNvPicPr>
          <p:nvPr/>
        </p:nvPicPr>
        <p:blipFill>
          <a:blip r:embed="rId3"/>
          <a:stretch>
            <a:fillRect/>
          </a:stretch>
        </p:blipFill>
        <p:spPr>
          <a:xfrm>
            <a:off x="3979356" y="1169581"/>
            <a:ext cx="4233288" cy="1885180"/>
          </a:xfrm>
          <a:prstGeom prst="rect">
            <a:avLst/>
          </a:prstGeom>
        </p:spPr>
      </p:pic>
      <p:pic>
        <p:nvPicPr>
          <p:cNvPr id="4" name="Immagine 3">
            <a:extLst>
              <a:ext uri="{FF2B5EF4-FFF2-40B4-BE49-F238E27FC236}">
                <a16:creationId xmlns:a16="http://schemas.microsoft.com/office/drawing/2014/main" id="{6DADEDFD-A149-D719-7A45-5EB96D2B3371}"/>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4040913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asciugabiancheria&#10;&#10;Descrizione generata automaticamente">
            <a:extLst>
              <a:ext uri="{FF2B5EF4-FFF2-40B4-BE49-F238E27FC236}">
                <a16:creationId xmlns:a16="http://schemas.microsoft.com/office/drawing/2014/main" id="{1D6029F6-92B8-D744-A41B-E0373846F0DB}"/>
              </a:ext>
            </a:extLst>
          </p:cNvPr>
          <p:cNvPicPr>
            <a:picLocks noChangeAspect="1"/>
          </p:cNvPicPr>
          <p:nvPr/>
        </p:nvPicPr>
        <p:blipFill rotWithShape="1">
          <a:blip r:embed="rId2"/>
          <a:srcRect b="17225"/>
          <a:stretch/>
        </p:blipFill>
        <p:spPr>
          <a:xfrm>
            <a:off x="8888820" y="1185742"/>
            <a:ext cx="3664688" cy="4558197"/>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8693"/>
            <a:ext cx="7537240" cy="772267"/>
          </a:xfrm>
        </p:spPr>
        <p:txBody>
          <a:bodyPr>
            <a:normAutofit/>
          </a:bodyPr>
          <a:lstStyle/>
          <a:p>
            <a:r>
              <a:rPr lang="it-IT" sz="3200" b="1" dirty="0">
                <a:latin typeface="Helvetica" pitchFamily="2" charset="0"/>
              </a:rPr>
              <a:t>ART. 9365</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78465" y="3045346"/>
            <a:ext cx="9056546" cy="3649119"/>
          </a:xfrm>
        </p:spPr>
        <p:txBody>
          <a:bodyPr>
            <a:noAutofit/>
          </a:bodyPr>
          <a:lstStyle/>
          <a:p>
            <a:pPr algn="l"/>
            <a:r>
              <a:rPr lang="it-IT" sz="1800" b="0" dirty="0">
                <a:solidFill>
                  <a:srgbClr val="0C0C0C"/>
                </a:solidFill>
                <a:effectLst/>
                <a:latin typeface="Barlow" pitchFamily="2" charset="77"/>
              </a:rPr>
              <a:t>Un sensore di movimento PIR da interno ed esterno senza fili che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comandare gli attuatori FEB Easy, permettendo così notevoli risparmi di energia, quindi un’ottimizzazione dei consumi. </a:t>
            </a:r>
            <a:endParaRPr lang="it-IT" sz="1800" dirty="0">
              <a:effectLst/>
            </a:endParaRPr>
          </a:p>
          <a:p>
            <a:pPr algn="l"/>
            <a:r>
              <a:rPr lang="it-IT" sz="1800" b="0" dirty="0" err="1">
                <a:solidFill>
                  <a:srgbClr val="0C0C0C"/>
                </a:solidFill>
                <a:effectLst/>
                <a:latin typeface="Barlow" pitchFamily="2" charset="77"/>
              </a:rPr>
              <a:t>Sensibilita</a:t>
            </a:r>
            <a:r>
              <a:rPr lang="it-IT" sz="1800" b="0" dirty="0">
                <a:solidFill>
                  <a:srgbClr val="0C0C0C"/>
                </a:solidFill>
                <a:effectLst/>
                <a:latin typeface="Barlow" pitchFamily="2" charset="77"/>
              </a:rPr>
              <a:t>̀ IR regolabile da 0 a 10 </a:t>
            </a:r>
          </a:p>
          <a:p>
            <a:pPr algn="l"/>
            <a:r>
              <a:rPr lang="it-IT" sz="1800" b="0" dirty="0" err="1">
                <a:solidFill>
                  <a:srgbClr val="0C0C0C"/>
                </a:solidFill>
                <a:effectLst/>
                <a:latin typeface="Barlow" pitchFamily="2" charset="77"/>
              </a:rPr>
              <a:t>Sensibilita</a:t>
            </a:r>
            <a:r>
              <a:rPr lang="it-IT" sz="1800" b="0" dirty="0">
                <a:solidFill>
                  <a:srgbClr val="0C0C0C"/>
                </a:solidFill>
                <a:effectLst/>
                <a:latin typeface="Barlow" pitchFamily="2" charset="77"/>
              </a:rPr>
              <a:t>̀ di illuminazione regolabile da 0 a 2000 lux </a:t>
            </a:r>
          </a:p>
          <a:p>
            <a:pPr algn="l"/>
            <a:r>
              <a:rPr lang="it-IT" sz="1800" b="0" dirty="0">
                <a:solidFill>
                  <a:srgbClr val="0C0C0C"/>
                </a:solidFill>
                <a:effectLst/>
                <a:latin typeface="Barlow" pitchFamily="2" charset="77"/>
              </a:rPr>
              <a:t>Intervallo di tempo regolabile da 3s a 10 min</a:t>
            </a:r>
          </a:p>
          <a:p>
            <a:pPr algn="l"/>
            <a:r>
              <a:rPr lang="it-IT" sz="1800" b="0" dirty="0">
                <a:solidFill>
                  <a:srgbClr val="0C0C0C"/>
                </a:solidFill>
                <a:effectLst/>
                <a:latin typeface="Barlow" pitchFamily="2" charset="77"/>
              </a:rPr>
              <a:t>Angolo di rilevamento: 170°</a:t>
            </a:r>
          </a:p>
          <a:p>
            <a:pPr algn="l"/>
            <a:r>
              <a:rPr lang="it-IT" sz="1800" b="0" dirty="0">
                <a:solidFill>
                  <a:srgbClr val="0C0C0C"/>
                </a:solidFill>
                <a:effectLst/>
                <a:latin typeface="Barlow" pitchFamily="2" charset="77"/>
              </a:rPr>
              <a:t>Protezione IP65</a:t>
            </a:r>
          </a:p>
          <a:p>
            <a:pPr algn="l"/>
            <a:r>
              <a:rPr lang="it-IT" sz="1800" b="0" dirty="0">
                <a:solidFill>
                  <a:srgbClr val="0C0C0C"/>
                </a:solidFill>
                <a:effectLst/>
                <a:latin typeface="Barlow" pitchFamily="2" charset="77"/>
              </a:rPr>
              <a:t>Alimentazione a batteria, CR2450. </a:t>
            </a:r>
          </a:p>
          <a:p>
            <a:pPr algn="l"/>
            <a:r>
              <a:rPr lang="it-IT" sz="1800" dirty="0">
                <a:solidFill>
                  <a:srgbClr val="0C0C0C"/>
                </a:solidFill>
                <a:latin typeface="Barlow" pitchFamily="2" charset="77"/>
              </a:rPr>
              <a:t>APPLICAZIONI: RISPARMIO ENERGETICO</a:t>
            </a:r>
            <a:endParaRPr lang="it-IT" sz="1800" dirty="0">
              <a:effectLst/>
            </a:endParaRPr>
          </a:p>
        </p:txBody>
      </p:sp>
      <p:pic>
        <p:nvPicPr>
          <p:cNvPr id="5" name="Immagine 4" descr="Immagine che contiene esterni, pietra, cordolo&#10;&#10;Descrizione generata automaticamente">
            <a:extLst>
              <a:ext uri="{FF2B5EF4-FFF2-40B4-BE49-F238E27FC236}">
                <a16:creationId xmlns:a16="http://schemas.microsoft.com/office/drawing/2014/main" id="{4107C259-F838-3A45-8C03-0BE89961C734}"/>
              </a:ext>
            </a:extLst>
          </p:cNvPr>
          <p:cNvPicPr>
            <a:picLocks noChangeAspect="1"/>
          </p:cNvPicPr>
          <p:nvPr/>
        </p:nvPicPr>
        <p:blipFill>
          <a:blip r:embed="rId3"/>
          <a:stretch>
            <a:fillRect/>
          </a:stretch>
        </p:blipFill>
        <p:spPr>
          <a:xfrm>
            <a:off x="3877362" y="922153"/>
            <a:ext cx="4437277" cy="1970174"/>
          </a:xfrm>
          <a:prstGeom prst="rect">
            <a:avLst/>
          </a:prstGeom>
        </p:spPr>
      </p:pic>
      <p:pic>
        <p:nvPicPr>
          <p:cNvPr id="4" name="Immagine 3">
            <a:extLst>
              <a:ext uri="{FF2B5EF4-FFF2-40B4-BE49-F238E27FC236}">
                <a16:creationId xmlns:a16="http://schemas.microsoft.com/office/drawing/2014/main" id="{6A928AA8-88EE-E6D0-CEB9-C85E6FA4F02B}"/>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222807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AutoShape 2">
            <a:hlinkClick r:id="rId2"/>
            <a:extLst>
              <a:ext uri="{FF2B5EF4-FFF2-40B4-BE49-F238E27FC236}">
                <a16:creationId xmlns:a16="http://schemas.microsoft.com/office/drawing/2014/main" id="{A4CDB87C-64E7-764E-A0C9-8814B25420BA}"/>
              </a:ext>
            </a:extLst>
          </p:cNvPr>
          <p:cNvSpPr>
            <a:spLocks noChangeAspect="1" noChangeArrowheads="1"/>
          </p:cNvSpPr>
          <p:nvPr/>
        </p:nvSpPr>
        <p:spPr bwMode="auto">
          <a:xfrm>
            <a:off x="127000" y="-60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5" name="Immagine 14">
            <a:extLst>
              <a:ext uri="{FF2B5EF4-FFF2-40B4-BE49-F238E27FC236}">
                <a16:creationId xmlns:a16="http://schemas.microsoft.com/office/drawing/2014/main" id="{082AF4E4-3892-0E47-A52D-E82617A18B2D}"/>
              </a:ext>
            </a:extLst>
          </p:cNvPr>
          <p:cNvPicPr>
            <a:picLocks noChangeAspect="1"/>
          </p:cNvPicPr>
          <p:nvPr/>
        </p:nvPicPr>
        <p:blipFill>
          <a:blip r:embed="rId3"/>
          <a:stretch>
            <a:fillRect/>
          </a:stretch>
        </p:blipFill>
        <p:spPr>
          <a:xfrm>
            <a:off x="680484" y="-134388"/>
            <a:ext cx="10853019" cy="7141244"/>
          </a:xfrm>
          <a:prstGeom prst="rect">
            <a:avLst/>
          </a:prstGeom>
        </p:spPr>
      </p:pic>
      <p:pic>
        <p:nvPicPr>
          <p:cNvPr id="2" name="Immagine 1">
            <a:extLst>
              <a:ext uri="{FF2B5EF4-FFF2-40B4-BE49-F238E27FC236}">
                <a16:creationId xmlns:a16="http://schemas.microsoft.com/office/drawing/2014/main" id="{153A7D25-B1F0-DC01-2BCD-641B5C9A3AA5}"/>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182306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54E84B1-91B8-7CBB-1D95-3A0E9A10164B}"/>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3" name="Immagine 12">
            <a:extLst>
              <a:ext uri="{FF2B5EF4-FFF2-40B4-BE49-F238E27FC236}">
                <a16:creationId xmlns:a16="http://schemas.microsoft.com/office/drawing/2014/main" id="{3B4F5039-8C13-079B-37E0-1A4B12DAE010}"/>
              </a:ext>
            </a:extLst>
          </p:cNvPr>
          <p:cNvPicPr>
            <a:picLocks noChangeAspect="1"/>
          </p:cNvPicPr>
          <p:nvPr/>
        </p:nvPicPr>
        <p:blipFill>
          <a:blip r:embed="rId3"/>
          <a:stretch>
            <a:fillRect/>
          </a:stretch>
        </p:blipFill>
        <p:spPr>
          <a:xfrm>
            <a:off x="1466850" y="1633537"/>
            <a:ext cx="9258300" cy="3590925"/>
          </a:xfrm>
          <a:prstGeom prst="rect">
            <a:avLst/>
          </a:prstGeom>
        </p:spPr>
      </p:pic>
    </p:spTree>
    <p:extLst>
      <p:ext uri="{BB962C8B-B14F-4D97-AF65-F5344CB8AC3E}">
        <p14:creationId xmlns:p14="http://schemas.microsoft.com/office/powerpoint/2010/main" val="294590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elettronico, altoparlante&#10;&#10;Descrizione generata automaticamente">
            <a:extLst>
              <a:ext uri="{FF2B5EF4-FFF2-40B4-BE49-F238E27FC236}">
                <a16:creationId xmlns:a16="http://schemas.microsoft.com/office/drawing/2014/main" id="{AD148F28-00F1-1A47-AA99-C7500C541BF4}"/>
              </a:ext>
            </a:extLst>
          </p:cNvPr>
          <p:cNvPicPr>
            <a:picLocks noChangeAspect="1"/>
          </p:cNvPicPr>
          <p:nvPr/>
        </p:nvPicPr>
        <p:blipFill rotWithShape="1">
          <a:blip r:embed="rId2"/>
          <a:srcRect b="17011"/>
          <a:stretch/>
        </p:blipFill>
        <p:spPr>
          <a:xfrm>
            <a:off x="8691343" y="1507309"/>
            <a:ext cx="3395910" cy="4053028"/>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80718"/>
            <a:ext cx="7537240" cy="759247"/>
          </a:xfrm>
        </p:spPr>
        <p:txBody>
          <a:bodyPr>
            <a:normAutofit/>
          </a:bodyPr>
          <a:lstStyle/>
          <a:p>
            <a:r>
              <a:rPr lang="it-IT" sz="3200" b="1" dirty="0">
                <a:latin typeface="Helvetica" pitchFamily="2" charset="0"/>
              </a:rPr>
              <a:t>ART. 9360</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99731" y="2736309"/>
            <a:ext cx="9005776" cy="3869733"/>
          </a:xfrm>
        </p:spPr>
        <p:txBody>
          <a:bodyPr>
            <a:noAutofit/>
          </a:bodyPr>
          <a:lstStyle/>
          <a:p>
            <a:pPr marL="285750" indent="-285750" algn="l">
              <a:buFont typeface="Arial" panose="020B0604020202020204" pitchFamily="34" charset="0"/>
              <a:buChar char="•"/>
            </a:pPr>
            <a:r>
              <a:rPr lang="it-IT" sz="1800" b="0" dirty="0">
                <a:solidFill>
                  <a:srgbClr val="0C0C0C"/>
                </a:solidFill>
                <a:effectLst/>
                <a:latin typeface="Barlow" pitchFamily="2" charset="77"/>
              </a:rPr>
              <a:t>Risoluzione: 3MP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Tilt: 90° - Pan:355°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Visione notturna con infrarossi - Rilevamento del movimento con allarme via app </a:t>
            </a:r>
            <a:endParaRPr lang="it-IT" sz="1800" dirty="0">
              <a:effectLst/>
            </a:endParaRPr>
          </a:p>
          <a:p>
            <a:pPr marL="285750" indent="-285750" algn="l">
              <a:buFont typeface="Arial" panose="020B0604020202020204" pitchFamily="34" charset="0"/>
              <a:buChar char="•"/>
            </a:pP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seguire automaticamente il movimento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Supporto ONVIF </a:t>
            </a:r>
            <a:endParaRPr lang="it-IT" sz="1800" dirty="0">
              <a:effectLst/>
            </a:endParaRPr>
          </a:p>
          <a:p>
            <a:pPr marL="285750" indent="-285750" algn="l">
              <a:buFont typeface="Arial" panose="020B0604020202020204" pitchFamily="34" charset="0"/>
              <a:buChar char="•"/>
            </a:pPr>
            <a:r>
              <a:rPr lang="it-IT" sz="1800" b="0" dirty="0" err="1">
                <a:solidFill>
                  <a:srgbClr val="0C0C0C"/>
                </a:solidFill>
                <a:effectLst/>
                <a:latin typeface="Barlow" pitchFamily="2" charset="77"/>
              </a:rPr>
              <a:t>Modalita</a:t>
            </a:r>
            <a:r>
              <a:rPr lang="it-IT" sz="1800" b="0" dirty="0">
                <a:solidFill>
                  <a:srgbClr val="0C0C0C"/>
                </a:solidFill>
                <a:effectLst/>
                <a:latin typeface="Barlow" pitchFamily="2" charset="77"/>
              </a:rPr>
              <a:t>̀ Privata per disattivarla quando non in uso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Audio bidirezionale </a:t>
            </a:r>
            <a:endParaRPr lang="it-IT" sz="1800" dirty="0">
              <a:effectLst/>
            </a:endParaRPr>
          </a:p>
          <a:p>
            <a:pPr marL="285750" indent="-285750" algn="l">
              <a:buFont typeface="Arial" panose="020B0604020202020204" pitchFamily="34" charset="0"/>
              <a:buChar char="•"/>
            </a:pPr>
            <a:r>
              <a:rPr lang="it-IT" sz="1800" b="0" dirty="0" err="1">
                <a:solidFill>
                  <a:srgbClr val="0C0C0C"/>
                </a:solidFill>
                <a:effectLst/>
                <a:latin typeface="Barlow" pitchFamily="2" charset="77"/>
              </a:rPr>
              <a:t>Possibilita</a:t>
            </a:r>
            <a:r>
              <a:rPr lang="it-IT" sz="1800" b="0" dirty="0">
                <a:solidFill>
                  <a:srgbClr val="0C0C0C"/>
                </a:solidFill>
                <a:effectLst/>
                <a:latin typeface="Barlow" pitchFamily="2" charset="77"/>
              </a:rPr>
              <a:t>̀ di registrare su scheda </a:t>
            </a:r>
            <a:r>
              <a:rPr lang="it-IT" sz="1800" b="0" dirty="0" err="1">
                <a:solidFill>
                  <a:srgbClr val="0C0C0C"/>
                </a:solidFill>
                <a:effectLst/>
                <a:latin typeface="Barlow" pitchFamily="2" charset="77"/>
              </a:rPr>
              <a:t>microSD</a:t>
            </a:r>
            <a:r>
              <a:rPr lang="it-IT" sz="1800" b="0" dirty="0">
                <a:solidFill>
                  <a:srgbClr val="0C0C0C"/>
                </a:solidFill>
                <a:effectLst/>
                <a:latin typeface="Barlow" pitchFamily="2" charset="77"/>
              </a:rPr>
              <a:t> (non inclusa) o su </a:t>
            </a:r>
            <a:r>
              <a:rPr lang="it-IT" sz="1800" b="0" dirty="0" err="1">
                <a:solidFill>
                  <a:srgbClr val="0C0C0C"/>
                </a:solidFill>
                <a:effectLst/>
                <a:latin typeface="Barlow" pitchFamily="2" charset="77"/>
              </a:rPr>
              <a:t>cloud</a:t>
            </a:r>
            <a:r>
              <a:rPr lang="it-IT" sz="1800" b="0" dirty="0">
                <a:solidFill>
                  <a:srgbClr val="0C0C0C"/>
                </a:solidFill>
                <a:effectLst/>
                <a:latin typeface="Barlow" pitchFamily="2" charset="77"/>
              </a:rPr>
              <a:t> (abbonamento separato)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Compatibile con Amazon </a:t>
            </a:r>
            <a:r>
              <a:rPr lang="it-IT" sz="1800" b="0" dirty="0" err="1">
                <a:solidFill>
                  <a:srgbClr val="0C0C0C"/>
                </a:solidFill>
                <a:effectLst/>
                <a:latin typeface="Barlow" pitchFamily="2" charset="77"/>
              </a:rPr>
              <a:t>Alexa</a:t>
            </a:r>
            <a:r>
              <a:rPr lang="it-IT" sz="1800" b="0" dirty="0">
                <a:solidFill>
                  <a:srgbClr val="0C0C0C"/>
                </a:solidFill>
                <a:effectLst/>
                <a:latin typeface="Barlow" pitchFamily="2" charset="77"/>
              </a:rPr>
              <a:t> e Google Home Compatibile nella </a:t>
            </a:r>
            <a:r>
              <a:rPr lang="it-IT" sz="1800" b="0" dirty="0" err="1">
                <a:solidFill>
                  <a:srgbClr val="0C0C0C"/>
                </a:solidFill>
                <a:effectLst/>
                <a:latin typeface="Barlow" pitchFamily="2" charset="77"/>
              </a:rPr>
              <a:t>app</a:t>
            </a:r>
            <a:r>
              <a:rPr lang="it-IT" sz="1800" b="0" dirty="0">
                <a:solidFill>
                  <a:srgbClr val="0C0C0C"/>
                </a:solidFill>
                <a:effectLst/>
                <a:latin typeface="Barlow" pitchFamily="2" charset="77"/>
              </a:rPr>
              <a:t> con automazioni e </a:t>
            </a:r>
            <a:r>
              <a:rPr lang="it-IT" sz="1800" b="0" dirty="0" err="1">
                <a:solidFill>
                  <a:srgbClr val="0C0C0C"/>
                </a:solidFill>
                <a:effectLst/>
                <a:latin typeface="Barlow" pitchFamily="2" charset="77"/>
              </a:rPr>
              <a:t>Tap</a:t>
            </a:r>
            <a:r>
              <a:rPr lang="it-IT" sz="1800" b="0" dirty="0">
                <a:solidFill>
                  <a:srgbClr val="0C0C0C"/>
                </a:solidFill>
                <a:effectLst/>
                <a:latin typeface="Barlow" pitchFamily="2" charset="77"/>
              </a:rPr>
              <a:t>-to-</a:t>
            </a:r>
            <a:r>
              <a:rPr lang="it-IT" sz="1800" b="0" dirty="0" err="1">
                <a:solidFill>
                  <a:srgbClr val="0C0C0C"/>
                </a:solidFill>
                <a:effectLst/>
                <a:latin typeface="Barlow" pitchFamily="2" charset="77"/>
              </a:rPr>
              <a:t>Run</a:t>
            </a:r>
            <a:r>
              <a:rPr lang="it-IT" sz="1800" b="0" dirty="0">
                <a:solidFill>
                  <a:srgbClr val="0C0C0C"/>
                </a:solidFill>
                <a:effectLst/>
                <a:latin typeface="Barlow" pitchFamily="2" charset="77"/>
              </a:rPr>
              <a:t> </a:t>
            </a:r>
            <a:endParaRPr lang="it-IT" sz="1800" dirty="0">
              <a:effectLst/>
            </a:endParaRPr>
          </a:p>
        </p:txBody>
      </p:sp>
      <p:pic>
        <p:nvPicPr>
          <p:cNvPr id="6" name="Immagine 5" descr="Immagine che contiene pavimento, interni, vivendo, stanza&#10;&#10;Descrizione generata automaticamente">
            <a:extLst>
              <a:ext uri="{FF2B5EF4-FFF2-40B4-BE49-F238E27FC236}">
                <a16:creationId xmlns:a16="http://schemas.microsoft.com/office/drawing/2014/main" id="{94B043F2-B8CB-2D46-9B4E-8ACCED22E06E}"/>
              </a:ext>
            </a:extLst>
          </p:cNvPr>
          <p:cNvPicPr>
            <a:picLocks noChangeAspect="1"/>
          </p:cNvPicPr>
          <p:nvPr/>
        </p:nvPicPr>
        <p:blipFill>
          <a:blip r:embed="rId3"/>
          <a:stretch>
            <a:fillRect/>
          </a:stretch>
        </p:blipFill>
        <p:spPr>
          <a:xfrm>
            <a:off x="4135852" y="891695"/>
            <a:ext cx="3920295" cy="1756127"/>
          </a:xfrm>
          <a:prstGeom prst="rect">
            <a:avLst/>
          </a:prstGeom>
        </p:spPr>
      </p:pic>
      <p:pic>
        <p:nvPicPr>
          <p:cNvPr id="4" name="Immagine 3">
            <a:extLst>
              <a:ext uri="{FF2B5EF4-FFF2-40B4-BE49-F238E27FC236}">
                <a16:creationId xmlns:a16="http://schemas.microsoft.com/office/drawing/2014/main" id="{854E84B1-91B8-7CBB-1D95-3A0E9A10164B}"/>
              </a:ext>
            </a:extLst>
          </p:cNvPr>
          <p:cNvPicPr>
            <a:picLocks noChangeAspect="1"/>
          </p:cNvPicPr>
          <p:nvPr/>
        </p:nvPicPr>
        <p:blipFill>
          <a:blip r:embed="rId4"/>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522145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238688"/>
            <a:ext cx="7537240" cy="782038"/>
          </a:xfrm>
        </p:spPr>
        <p:txBody>
          <a:bodyPr>
            <a:normAutofit/>
          </a:bodyPr>
          <a:lstStyle/>
          <a:p>
            <a:r>
              <a:rPr lang="it-IT" sz="3200" b="1" dirty="0">
                <a:latin typeface="Helvetica" pitchFamily="2" charset="0"/>
              </a:rPr>
              <a:t>ART. 9361</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633631" y="1884063"/>
            <a:ext cx="8637960" cy="4330909"/>
          </a:xfrm>
        </p:spPr>
        <p:txBody>
          <a:bodyPr>
            <a:noAutofit/>
          </a:bodyPr>
          <a:lstStyle/>
          <a:p>
            <a:pPr marL="285750" indent="-285750" algn="l">
              <a:buFont typeface="Arial" panose="020B0604020202020204" pitchFamily="34" charset="0"/>
              <a:buChar char="•"/>
            </a:pPr>
            <a:r>
              <a:rPr lang="it-IT" sz="1800" b="0" dirty="0">
                <a:solidFill>
                  <a:srgbClr val="0C0C0C"/>
                </a:solidFill>
                <a:effectLst/>
                <a:latin typeface="Barlow" pitchFamily="2" charset="77"/>
              </a:rPr>
              <a:t>Telecamera da esterno pan/tilt con sensore da 3MP e visione notturna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Risoluzione: 3MP</a:t>
            </a:r>
          </a:p>
          <a:p>
            <a:pPr marL="285750" indent="-285750" algn="l">
              <a:buFont typeface="Arial" panose="020B0604020202020204" pitchFamily="34" charset="0"/>
              <a:buChar char="•"/>
            </a:pPr>
            <a:r>
              <a:rPr lang="it-IT" sz="1800" b="0" dirty="0">
                <a:solidFill>
                  <a:srgbClr val="0C0C0C"/>
                </a:solidFill>
                <a:effectLst/>
                <a:latin typeface="Barlow" pitchFamily="2" charset="77"/>
              </a:rPr>
              <a:t>Tilt: 90° - Pan:355°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Visione notturna sia infrarossi che a colori con i LED a luce bianca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Rilevamento del movimento con allarme via </a:t>
            </a:r>
            <a:r>
              <a:rPr lang="it-IT" sz="1800" b="0" dirty="0" err="1">
                <a:solidFill>
                  <a:srgbClr val="0C0C0C"/>
                </a:solidFill>
                <a:effectLst/>
                <a:latin typeface="Barlow" pitchFamily="2" charset="77"/>
              </a:rPr>
              <a:t>app</a:t>
            </a:r>
            <a:r>
              <a:rPr lang="it-IT" sz="1800" b="0" dirty="0">
                <a:solidFill>
                  <a:srgbClr val="0C0C0C"/>
                </a:solidFill>
                <a:effectLst/>
                <a:latin typeface="Barlow" pitchFamily="2" charset="77"/>
              </a:rPr>
              <a:t> </a:t>
            </a:r>
          </a:p>
          <a:p>
            <a:pPr marL="285750" indent="-285750" algn="l">
              <a:buFont typeface="Arial" panose="020B0604020202020204" pitchFamily="34" charset="0"/>
              <a:buChar char="•"/>
            </a:pP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seguire automaticamente il movimento </a:t>
            </a:r>
          </a:p>
          <a:p>
            <a:pPr marL="285750" indent="-285750" algn="l">
              <a:buFont typeface="Arial" panose="020B0604020202020204" pitchFamily="34" charset="0"/>
              <a:buChar char="•"/>
            </a:pPr>
            <a:r>
              <a:rPr lang="it-IT" sz="1800" b="0" dirty="0" err="1">
                <a:solidFill>
                  <a:srgbClr val="0C0C0C"/>
                </a:solidFill>
                <a:effectLst/>
                <a:latin typeface="Barlow" pitchFamily="2" charset="77"/>
              </a:rPr>
              <a:t>Possibilita</a:t>
            </a:r>
            <a:r>
              <a:rPr lang="it-IT" sz="1800" b="0" dirty="0">
                <a:solidFill>
                  <a:srgbClr val="0C0C0C"/>
                </a:solidFill>
                <a:effectLst/>
                <a:latin typeface="Barlow" pitchFamily="2" charset="77"/>
              </a:rPr>
              <a:t>̀ di impostare un percorso ronda </a:t>
            </a:r>
            <a:r>
              <a:rPr lang="it-IT" sz="1800" b="0" dirty="0" err="1">
                <a:solidFill>
                  <a:srgbClr val="0C0C0C"/>
                </a:solidFill>
                <a:effectLst/>
                <a:latin typeface="Barlow" pitchFamily="2" charset="77"/>
              </a:rPr>
              <a:t>Modalita</a:t>
            </a:r>
            <a:r>
              <a:rPr lang="it-IT" sz="1800" b="0" dirty="0">
                <a:solidFill>
                  <a:srgbClr val="0C0C0C"/>
                </a:solidFill>
                <a:effectLst/>
                <a:latin typeface="Barlow" pitchFamily="2" charset="77"/>
              </a:rPr>
              <a:t>̀ </a:t>
            </a:r>
          </a:p>
          <a:p>
            <a:pPr marL="285750" indent="-285750" algn="l">
              <a:buFont typeface="Arial" panose="020B0604020202020204" pitchFamily="34" charset="0"/>
              <a:buChar char="•"/>
            </a:pPr>
            <a:r>
              <a:rPr lang="it-IT" sz="1800" b="0" dirty="0">
                <a:solidFill>
                  <a:srgbClr val="0C0C0C"/>
                </a:solidFill>
                <a:effectLst/>
                <a:latin typeface="Barlow" pitchFamily="2" charset="77"/>
              </a:rPr>
              <a:t>Privata per disattivarla quando non in uso Audio bidirezionale </a:t>
            </a:r>
            <a:endParaRPr lang="it-IT" sz="1800" dirty="0">
              <a:effectLst/>
            </a:endParaRPr>
          </a:p>
          <a:p>
            <a:pPr marL="285750" indent="-285750" algn="l">
              <a:buFont typeface="Arial" panose="020B0604020202020204" pitchFamily="34" charset="0"/>
              <a:buChar char="•"/>
            </a:pPr>
            <a:r>
              <a:rPr lang="it-IT" sz="1800" b="0" dirty="0" err="1">
                <a:solidFill>
                  <a:srgbClr val="0C0C0C"/>
                </a:solidFill>
                <a:effectLst/>
                <a:latin typeface="Barlow" pitchFamily="2" charset="77"/>
              </a:rPr>
              <a:t>Possibilita</a:t>
            </a:r>
            <a:r>
              <a:rPr lang="it-IT" sz="1800" b="0" dirty="0">
                <a:solidFill>
                  <a:srgbClr val="0C0C0C"/>
                </a:solidFill>
                <a:effectLst/>
                <a:latin typeface="Barlow" pitchFamily="2" charset="77"/>
              </a:rPr>
              <a:t>̀ di registrare su scheda microSD  (non inclusa) o su cloud (abbonamento separato)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Compatibile con Amazon </a:t>
            </a:r>
            <a:r>
              <a:rPr lang="it-IT" sz="1800" b="0" dirty="0" err="1">
                <a:solidFill>
                  <a:srgbClr val="0C0C0C"/>
                </a:solidFill>
                <a:effectLst/>
                <a:latin typeface="Barlow" pitchFamily="2" charset="77"/>
              </a:rPr>
              <a:t>Alexa</a:t>
            </a:r>
            <a:r>
              <a:rPr lang="it-IT" sz="1800" b="0" dirty="0">
                <a:solidFill>
                  <a:srgbClr val="0C0C0C"/>
                </a:solidFill>
                <a:effectLst/>
                <a:latin typeface="Barlow" pitchFamily="2" charset="77"/>
              </a:rPr>
              <a:t> e Google Home </a:t>
            </a:r>
          </a:p>
          <a:p>
            <a:pPr marL="285750" indent="-285750" algn="l">
              <a:buFont typeface="Arial" panose="020B0604020202020204" pitchFamily="34" charset="0"/>
              <a:buChar char="•"/>
            </a:pPr>
            <a:r>
              <a:rPr lang="it-IT" sz="1800" b="0" dirty="0">
                <a:solidFill>
                  <a:srgbClr val="0C0C0C"/>
                </a:solidFill>
                <a:effectLst/>
                <a:latin typeface="Barlow" pitchFamily="2" charset="77"/>
              </a:rPr>
              <a:t>Compatibile nella </a:t>
            </a:r>
            <a:r>
              <a:rPr lang="it-IT" sz="1800" b="0" dirty="0" err="1">
                <a:solidFill>
                  <a:srgbClr val="0C0C0C"/>
                </a:solidFill>
                <a:effectLst/>
                <a:latin typeface="Barlow" pitchFamily="2" charset="77"/>
              </a:rPr>
              <a:t>app</a:t>
            </a:r>
            <a:r>
              <a:rPr lang="it-IT" sz="1800" b="0" dirty="0">
                <a:solidFill>
                  <a:srgbClr val="0C0C0C"/>
                </a:solidFill>
                <a:effectLst/>
                <a:latin typeface="Barlow" pitchFamily="2" charset="77"/>
              </a:rPr>
              <a:t> con automazioni e </a:t>
            </a:r>
            <a:r>
              <a:rPr lang="it-IT" sz="1800" b="0" dirty="0" err="1">
                <a:solidFill>
                  <a:srgbClr val="0C0C0C"/>
                </a:solidFill>
                <a:effectLst/>
                <a:latin typeface="Barlow" pitchFamily="2" charset="77"/>
              </a:rPr>
              <a:t>Tap</a:t>
            </a:r>
            <a:r>
              <a:rPr lang="it-IT" sz="1800" b="0" dirty="0">
                <a:solidFill>
                  <a:srgbClr val="0C0C0C"/>
                </a:solidFill>
                <a:effectLst/>
                <a:latin typeface="Barlow" pitchFamily="2" charset="77"/>
              </a:rPr>
              <a:t>-to-</a:t>
            </a:r>
            <a:r>
              <a:rPr lang="it-IT" sz="1800" b="0" dirty="0" err="1">
                <a:solidFill>
                  <a:srgbClr val="0C0C0C"/>
                </a:solidFill>
                <a:effectLst/>
                <a:latin typeface="Barlow" pitchFamily="2" charset="77"/>
              </a:rPr>
              <a:t>Run</a:t>
            </a:r>
            <a:r>
              <a:rPr lang="it-IT" sz="1800" b="0" dirty="0">
                <a:solidFill>
                  <a:srgbClr val="0C0C0C"/>
                </a:solidFill>
                <a:effectLst/>
                <a:latin typeface="Barlow" pitchFamily="2" charset="77"/>
              </a:rPr>
              <a:t> </a:t>
            </a:r>
            <a:endParaRPr lang="it-IT" sz="1800" dirty="0">
              <a:effectLst/>
            </a:endParaRPr>
          </a:p>
        </p:txBody>
      </p:sp>
      <p:pic>
        <p:nvPicPr>
          <p:cNvPr id="5" name="Immagine 4" descr="Immagine che contiene elettrodomestico&#10;&#10;Descrizione generata automaticamente">
            <a:extLst>
              <a:ext uri="{FF2B5EF4-FFF2-40B4-BE49-F238E27FC236}">
                <a16:creationId xmlns:a16="http://schemas.microsoft.com/office/drawing/2014/main" id="{C0AFEE3F-495D-C846-9079-19AF7727407F}"/>
              </a:ext>
            </a:extLst>
          </p:cNvPr>
          <p:cNvPicPr>
            <a:picLocks noChangeAspect="1"/>
          </p:cNvPicPr>
          <p:nvPr/>
        </p:nvPicPr>
        <p:blipFill rotWithShape="1">
          <a:blip r:embed="rId2"/>
          <a:srcRect b="13450"/>
          <a:stretch/>
        </p:blipFill>
        <p:spPr>
          <a:xfrm>
            <a:off x="8864492" y="1369985"/>
            <a:ext cx="3171975" cy="4467289"/>
          </a:xfrm>
          <a:prstGeom prst="rect">
            <a:avLst/>
          </a:prstGeom>
        </p:spPr>
      </p:pic>
      <p:pic>
        <p:nvPicPr>
          <p:cNvPr id="4" name="Immagine 3">
            <a:extLst>
              <a:ext uri="{FF2B5EF4-FFF2-40B4-BE49-F238E27FC236}">
                <a16:creationId xmlns:a16="http://schemas.microsoft.com/office/drawing/2014/main" id="{BE3AD28B-DB29-01A0-8618-E8651D0FC2FD}"/>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76057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74767"/>
            <a:ext cx="7537240" cy="601409"/>
          </a:xfrm>
        </p:spPr>
        <p:txBody>
          <a:bodyPr>
            <a:normAutofit/>
          </a:bodyPr>
          <a:lstStyle/>
          <a:p>
            <a:r>
              <a:rPr lang="it-IT" sz="3200" b="1" dirty="0">
                <a:latin typeface="Helvetica" pitchFamily="2" charset="0"/>
              </a:rPr>
              <a:t>ART. 9362</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337068" y="1544502"/>
            <a:ext cx="8732504" cy="5239070"/>
          </a:xfrm>
        </p:spPr>
        <p:txBody>
          <a:bodyPr>
            <a:noAutofit/>
          </a:bodyPr>
          <a:lstStyle/>
          <a:p>
            <a:pPr marL="285750" indent="-285750" algn="l">
              <a:buFont typeface="Arial" panose="020B0604020202020204" pitchFamily="34" charset="0"/>
              <a:buChar char="•"/>
            </a:pPr>
            <a:r>
              <a:rPr lang="it-IT" sz="1800" b="0" dirty="0">
                <a:solidFill>
                  <a:srgbClr val="0C0C0C"/>
                </a:solidFill>
                <a:effectLst/>
                <a:latin typeface="Barlow" pitchFamily="2" charset="77"/>
              </a:rPr>
              <a:t>Telecamera da esterno con sensore da 3MP e visione notturna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Risoluzione: 3MP - 2304 x 1290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Angolo di ripresa: 135°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Visione notturna sia infrarossi che a colori con i LED a luce bianca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Rilevamento del movimento con allarme via </a:t>
            </a:r>
            <a:r>
              <a:rPr lang="it-IT" sz="1800" b="0" dirty="0" err="1">
                <a:solidFill>
                  <a:srgbClr val="0C0C0C"/>
                </a:solidFill>
                <a:effectLst/>
                <a:latin typeface="Barlow" pitchFamily="2" charset="77"/>
              </a:rPr>
              <a:t>app</a:t>
            </a:r>
            <a:r>
              <a:rPr lang="it-IT" sz="1800" b="0" dirty="0">
                <a:solidFill>
                  <a:srgbClr val="0C0C0C"/>
                </a:solidFill>
                <a:effectLst/>
                <a:latin typeface="Barlow" pitchFamily="2" charset="77"/>
              </a:rPr>
              <a:t> </a:t>
            </a:r>
          </a:p>
          <a:p>
            <a:pPr marL="285750" indent="-285750" algn="l">
              <a:buFont typeface="Arial" panose="020B0604020202020204" pitchFamily="34" charset="0"/>
              <a:buChar char="•"/>
            </a:pPr>
            <a:r>
              <a:rPr lang="it-IT" sz="1800" b="0" dirty="0">
                <a:solidFill>
                  <a:srgbClr val="0C0C0C"/>
                </a:solidFill>
                <a:effectLst/>
                <a:latin typeface="Barlow" pitchFamily="2" charset="77"/>
              </a:rPr>
              <a:t>Audio bidirezionale </a:t>
            </a:r>
            <a:endParaRPr lang="it-IT" sz="1800" dirty="0">
              <a:effectLst/>
            </a:endParaRPr>
          </a:p>
          <a:p>
            <a:pPr marL="285750" indent="-285750" algn="l">
              <a:buFont typeface="Arial" panose="020B0604020202020204" pitchFamily="34" charset="0"/>
              <a:buChar char="•"/>
            </a:pPr>
            <a:r>
              <a:rPr lang="it-IT" sz="1800" b="0" dirty="0" err="1">
                <a:solidFill>
                  <a:srgbClr val="0C0C0C"/>
                </a:solidFill>
                <a:effectLst/>
                <a:latin typeface="Barlow" pitchFamily="2" charset="77"/>
              </a:rPr>
              <a:t>Possibilita</a:t>
            </a:r>
            <a:r>
              <a:rPr lang="it-IT" sz="1800" b="0" dirty="0">
                <a:solidFill>
                  <a:srgbClr val="0C0C0C"/>
                </a:solidFill>
                <a:effectLst/>
                <a:latin typeface="Barlow" pitchFamily="2" charset="77"/>
              </a:rPr>
              <a:t>̀ di registrare su scheda </a:t>
            </a:r>
            <a:r>
              <a:rPr lang="it-IT" sz="1800" b="0" dirty="0" err="1">
                <a:solidFill>
                  <a:srgbClr val="0C0C0C"/>
                </a:solidFill>
                <a:effectLst/>
                <a:latin typeface="Barlow" pitchFamily="2" charset="77"/>
              </a:rPr>
              <a:t>microSD</a:t>
            </a:r>
            <a:r>
              <a:rPr lang="it-IT" sz="1800" b="0" dirty="0">
                <a:solidFill>
                  <a:srgbClr val="0C0C0C"/>
                </a:solidFill>
                <a:effectLst/>
                <a:latin typeface="Barlow" pitchFamily="2" charset="77"/>
              </a:rPr>
              <a:t> (non inclusa) o su </a:t>
            </a:r>
            <a:r>
              <a:rPr lang="it-IT" sz="1800" b="0" dirty="0" err="1">
                <a:solidFill>
                  <a:srgbClr val="0C0C0C"/>
                </a:solidFill>
                <a:effectLst/>
                <a:latin typeface="Barlow" pitchFamily="2" charset="77"/>
              </a:rPr>
              <a:t>cloud</a:t>
            </a:r>
            <a:r>
              <a:rPr lang="it-IT" sz="1800" b="0" dirty="0">
                <a:solidFill>
                  <a:srgbClr val="0C0C0C"/>
                </a:solidFill>
                <a:effectLst/>
                <a:latin typeface="Barlow" pitchFamily="2" charset="77"/>
              </a:rPr>
              <a:t> (abbonamento separato)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Capacità batteria: 5200mAH – completo di carica batteria a spina</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Notifica su </a:t>
            </a:r>
            <a:r>
              <a:rPr lang="it-IT" sz="1800" b="0" dirty="0" err="1">
                <a:solidFill>
                  <a:srgbClr val="0C0C0C"/>
                </a:solidFill>
                <a:effectLst/>
                <a:latin typeface="Barlow" pitchFamily="2" charset="77"/>
              </a:rPr>
              <a:t>smartphone</a:t>
            </a:r>
            <a:r>
              <a:rPr lang="it-IT" sz="1800" b="0" dirty="0">
                <a:solidFill>
                  <a:srgbClr val="0C0C0C"/>
                </a:solidFill>
                <a:effectLst/>
                <a:latin typeface="Barlow" pitchFamily="2" charset="77"/>
              </a:rPr>
              <a:t> quando la carica della batteria è sotto una soglia impostabile.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Compatibile con Amazon </a:t>
            </a:r>
            <a:r>
              <a:rPr lang="it-IT" sz="1800" b="0" dirty="0" err="1">
                <a:solidFill>
                  <a:srgbClr val="0C0C0C"/>
                </a:solidFill>
                <a:effectLst/>
                <a:latin typeface="Barlow" pitchFamily="2" charset="77"/>
              </a:rPr>
              <a:t>Alexa</a:t>
            </a:r>
            <a:r>
              <a:rPr lang="it-IT" sz="1800" b="0" dirty="0">
                <a:solidFill>
                  <a:srgbClr val="0C0C0C"/>
                </a:solidFill>
                <a:effectLst/>
                <a:latin typeface="Barlow" pitchFamily="2" charset="77"/>
              </a:rPr>
              <a:t> e Google Home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Pannello solare: 5W dotato di </a:t>
            </a:r>
          </a:p>
          <a:p>
            <a:pPr marL="742950" lvl="1" indent="-285750" algn="l">
              <a:buFont typeface="Arial" panose="020B0604020202020204" pitchFamily="34" charset="0"/>
              <a:buChar char="•"/>
            </a:pPr>
            <a:r>
              <a:rPr lang="it-IT" sz="1600" dirty="0">
                <a:solidFill>
                  <a:srgbClr val="0C0C0C"/>
                </a:solidFill>
                <a:latin typeface="Barlow" pitchFamily="2" charset="77"/>
              </a:rPr>
              <a:t>Braccetto di supporto</a:t>
            </a:r>
          </a:p>
          <a:p>
            <a:pPr marL="742950" lvl="1" indent="-285750" algn="l">
              <a:buFont typeface="Arial" panose="020B0604020202020204" pitchFamily="34" charset="0"/>
              <a:buChar char="•"/>
            </a:pPr>
            <a:r>
              <a:rPr lang="it-IT" sz="1600" b="0" dirty="0">
                <a:solidFill>
                  <a:srgbClr val="0C0C0C"/>
                </a:solidFill>
                <a:effectLst/>
                <a:latin typeface="Barlow" pitchFamily="2" charset="77"/>
              </a:rPr>
              <a:t>Tasselli con viti</a:t>
            </a:r>
            <a:endParaRPr lang="it-IT" sz="1600" dirty="0">
              <a:effectLst/>
            </a:endParaRPr>
          </a:p>
        </p:txBody>
      </p:sp>
      <p:pic>
        <p:nvPicPr>
          <p:cNvPr id="6" name="Immagine 5" descr="Immagine che contiene testo, interni, elettronico, gioco&#10;&#10;Descrizione generata automaticamente">
            <a:extLst>
              <a:ext uri="{FF2B5EF4-FFF2-40B4-BE49-F238E27FC236}">
                <a16:creationId xmlns:a16="http://schemas.microsoft.com/office/drawing/2014/main" id="{29102145-BF81-CF4C-8226-4E18CD4BC3F4}"/>
              </a:ext>
            </a:extLst>
          </p:cNvPr>
          <p:cNvPicPr>
            <a:picLocks noChangeAspect="1"/>
          </p:cNvPicPr>
          <p:nvPr/>
        </p:nvPicPr>
        <p:blipFill rotWithShape="1">
          <a:blip r:embed="rId2"/>
          <a:srcRect b="9410"/>
          <a:stretch/>
        </p:blipFill>
        <p:spPr>
          <a:xfrm>
            <a:off x="8509285" y="1124651"/>
            <a:ext cx="3081023" cy="5733349"/>
          </a:xfrm>
          <a:prstGeom prst="rect">
            <a:avLst/>
          </a:prstGeom>
        </p:spPr>
      </p:pic>
      <p:pic>
        <p:nvPicPr>
          <p:cNvPr id="4" name="Immagine 3">
            <a:extLst>
              <a:ext uri="{FF2B5EF4-FFF2-40B4-BE49-F238E27FC236}">
                <a16:creationId xmlns:a16="http://schemas.microsoft.com/office/drawing/2014/main" id="{BB5B62D8-13B5-2EB7-DA58-0B37D2E2E1FD}"/>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117748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A9B4CF-CB12-8A80-D684-17CBCEB3C02C}"/>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2" name="Immagine 11">
            <a:extLst>
              <a:ext uri="{FF2B5EF4-FFF2-40B4-BE49-F238E27FC236}">
                <a16:creationId xmlns:a16="http://schemas.microsoft.com/office/drawing/2014/main" id="{CD7A42B4-5F90-7723-0DB1-5A38724E7944}"/>
              </a:ext>
            </a:extLst>
          </p:cNvPr>
          <p:cNvPicPr>
            <a:picLocks noChangeAspect="1"/>
          </p:cNvPicPr>
          <p:nvPr/>
        </p:nvPicPr>
        <p:blipFill>
          <a:blip r:embed="rId3"/>
          <a:stretch>
            <a:fillRect/>
          </a:stretch>
        </p:blipFill>
        <p:spPr>
          <a:xfrm>
            <a:off x="890587" y="1832675"/>
            <a:ext cx="10410825" cy="3724275"/>
          </a:xfrm>
          <a:prstGeom prst="rect">
            <a:avLst/>
          </a:prstGeom>
        </p:spPr>
      </p:pic>
    </p:spTree>
    <p:extLst>
      <p:ext uri="{BB962C8B-B14F-4D97-AF65-F5344CB8AC3E}">
        <p14:creationId xmlns:p14="http://schemas.microsoft.com/office/powerpoint/2010/main" val="2832052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4C22C56-2A13-3F48-868E-7EC34B366D3D}"/>
              </a:ext>
            </a:extLst>
          </p:cNvPr>
          <p:cNvPicPr>
            <a:picLocks noChangeAspect="1"/>
          </p:cNvPicPr>
          <p:nvPr/>
        </p:nvPicPr>
        <p:blipFill rotWithShape="1">
          <a:blip r:embed="rId2"/>
          <a:srcRect b="26490"/>
          <a:stretch/>
        </p:blipFill>
        <p:spPr>
          <a:xfrm>
            <a:off x="7432112" y="1306018"/>
            <a:ext cx="4865015" cy="4245963"/>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57085"/>
            <a:ext cx="7537240" cy="772252"/>
          </a:xfrm>
        </p:spPr>
        <p:txBody>
          <a:bodyPr>
            <a:normAutofit/>
          </a:bodyPr>
          <a:lstStyle/>
          <a:p>
            <a:r>
              <a:rPr lang="it-IT" sz="3200" b="1" dirty="0">
                <a:latin typeface="Helvetica" pitchFamily="2" charset="0"/>
              </a:rPr>
              <a:t>ART. 9351</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26193" y="1169581"/>
            <a:ext cx="7199903" cy="4688999"/>
          </a:xfrm>
        </p:spPr>
        <p:txBody>
          <a:bodyPr>
            <a:noAutofit/>
          </a:bodyPr>
          <a:lstStyle/>
          <a:p>
            <a:pPr algn="l"/>
            <a:r>
              <a:rPr lang="it-IT" sz="1800" dirty="0">
                <a:latin typeface="Barlow" panose="00000500000000000000" pitchFamily="2" charset="0"/>
              </a:rPr>
              <a:t>Ottimo prodotto in quanto può essere programmato e gestito come un termostato normale, ha una programmazione che gli consente di gestire i cinque giorni lavorativi con una programmazione dedicata, in più ha due programmazioni indipendenti per il sabato e la domenica. </a:t>
            </a:r>
          </a:p>
          <a:p>
            <a:pPr algn="l"/>
            <a:r>
              <a:rPr lang="it-IT" sz="1800" dirty="0">
                <a:latin typeface="Barlow" panose="00000500000000000000" pitchFamily="2" charset="0"/>
              </a:rPr>
              <a:t>Può essere facilmente programmato tramite i tasti touch presenti nella parte sinistra, durante l’operazione verrà chiesto l’orario di inizio e di fine di ogni periodo e la temperatura che desideriamo impostare. </a:t>
            </a:r>
          </a:p>
          <a:p>
            <a:pPr algn="l"/>
            <a:r>
              <a:rPr lang="it-IT" sz="1800" dirty="0">
                <a:latin typeface="Barlow" panose="00000500000000000000" pitchFamily="2" charset="0"/>
              </a:rPr>
              <a:t>Tra le sue peculiarità ha anche il pregio che, se non viene toccato per più di 5 sec., abbasserà l’intensità luminosa fino a spegnere lo schermo. Nella parte centrale a sinistra trovate un display che indica la tipologia di consumo istantaneo. Ha la possibilità di essere collegato ad un attuatore tramite segnale radio (come si fa tra pulsante ed attuatore) per poter dare un comando a un utilizzatore che non riusciamo a raggiungere con i cavi, ad esempio un’elettrovalvola. </a:t>
            </a:r>
          </a:p>
          <a:p>
            <a:pPr algn="l"/>
            <a:r>
              <a:rPr lang="it-IT" sz="1800" dirty="0">
                <a:latin typeface="Barlow" panose="00000500000000000000" pitchFamily="2" charset="0"/>
              </a:rPr>
              <a:t>Oltre a questo il termostato può essere connesso alla rete wi-fi, scaricando l’app smart Life in pochi passaggi possiamo associare il termostato per poterlo gestire e programmare da remoto dal quale possiamo avere varie possibilità, troviamo le quattro funzioni principali che sono:</a:t>
            </a:r>
            <a:endParaRPr lang="it-IT" dirty="0">
              <a:effectLst/>
              <a:latin typeface="Barlow" panose="00000500000000000000" pitchFamily="2" charset="0"/>
            </a:endParaRPr>
          </a:p>
        </p:txBody>
      </p:sp>
      <p:pic>
        <p:nvPicPr>
          <p:cNvPr id="4" name="Immagine 3">
            <a:extLst>
              <a:ext uri="{FF2B5EF4-FFF2-40B4-BE49-F238E27FC236}">
                <a16:creationId xmlns:a16="http://schemas.microsoft.com/office/drawing/2014/main" id="{B1A9B4CF-CB12-8A80-D684-17CBCEB3C02C}"/>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95797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4C22C56-2A13-3F48-868E-7EC34B366D3D}"/>
              </a:ext>
            </a:extLst>
          </p:cNvPr>
          <p:cNvPicPr>
            <a:picLocks noChangeAspect="1"/>
          </p:cNvPicPr>
          <p:nvPr/>
        </p:nvPicPr>
        <p:blipFill rotWithShape="1">
          <a:blip r:embed="rId2"/>
          <a:srcRect b="26490"/>
          <a:stretch/>
        </p:blipFill>
        <p:spPr>
          <a:xfrm>
            <a:off x="7432112" y="1704419"/>
            <a:ext cx="4865015" cy="4245963"/>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57085"/>
            <a:ext cx="7537240" cy="772252"/>
          </a:xfrm>
        </p:spPr>
        <p:txBody>
          <a:bodyPr>
            <a:normAutofit/>
          </a:bodyPr>
          <a:lstStyle/>
          <a:p>
            <a:r>
              <a:rPr lang="it-IT" sz="3200" b="1" dirty="0">
                <a:latin typeface="Helvetica" pitchFamily="2" charset="0"/>
              </a:rPr>
              <a:t>ART. 9351</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26193" y="1482900"/>
            <a:ext cx="7537240" cy="4688999"/>
          </a:xfrm>
        </p:spPr>
        <p:txBody>
          <a:bodyPr>
            <a:noAutofit/>
          </a:bodyPr>
          <a:lstStyle/>
          <a:p>
            <a:pPr algn="l">
              <a:spcBef>
                <a:spcPts val="0"/>
              </a:spcBef>
            </a:pPr>
            <a:r>
              <a:rPr lang="it-IT" sz="1800" b="1" dirty="0">
                <a:latin typeface="Barlow" panose="00000500000000000000" pitchFamily="2" charset="0"/>
              </a:rPr>
              <a:t>Sblocco manuale Gestione </a:t>
            </a:r>
          </a:p>
          <a:p>
            <a:pPr algn="l">
              <a:spcBef>
                <a:spcPts val="0"/>
              </a:spcBef>
            </a:pPr>
            <a:r>
              <a:rPr lang="it-IT" sz="1800" dirty="0">
                <a:latin typeface="Barlow" panose="00000500000000000000" pitchFamily="2" charset="0"/>
              </a:rPr>
              <a:t>	Manuale della temperatura bypass programmazione –</a:t>
            </a:r>
          </a:p>
          <a:p>
            <a:pPr algn="l">
              <a:spcBef>
                <a:spcPts val="0"/>
              </a:spcBef>
            </a:pPr>
            <a:r>
              <a:rPr lang="it-IT" sz="1800" b="1" dirty="0">
                <a:latin typeface="Barlow" panose="00000500000000000000" pitchFamily="2" charset="0"/>
              </a:rPr>
              <a:t>Programma</a:t>
            </a:r>
            <a:r>
              <a:rPr lang="it-IT" sz="1800" dirty="0">
                <a:latin typeface="Barlow" panose="00000500000000000000" pitchFamily="2" charset="0"/>
              </a:rPr>
              <a:t> </a:t>
            </a:r>
          </a:p>
          <a:p>
            <a:pPr algn="l">
              <a:spcBef>
                <a:spcPts val="0"/>
              </a:spcBef>
            </a:pPr>
            <a:r>
              <a:rPr lang="it-IT" sz="1800" dirty="0">
                <a:latin typeface="Barlow" panose="00000500000000000000" pitchFamily="2" charset="0"/>
              </a:rPr>
              <a:t>	Segue la programmazione impostata –</a:t>
            </a:r>
          </a:p>
          <a:p>
            <a:pPr algn="l">
              <a:spcBef>
                <a:spcPts val="0"/>
              </a:spcBef>
            </a:pPr>
            <a:r>
              <a:rPr lang="it-IT" sz="1800" b="1" dirty="0">
                <a:latin typeface="Barlow" panose="00000500000000000000" pitchFamily="2" charset="0"/>
              </a:rPr>
              <a:t>Eco </a:t>
            </a:r>
          </a:p>
          <a:p>
            <a:pPr algn="l">
              <a:spcBef>
                <a:spcPts val="0"/>
              </a:spcBef>
            </a:pPr>
            <a:r>
              <a:rPr lang="it-IT" sz="1800" dirty="0">
                <a:latin typeface="Barlow" panose="00000500000000000000" pitchFamily="2" charset="0"/>
              </a:rPr>
              <a:t>	Imposta automaticamente una temperatura di 20° </a:t>
            </a:r>
          </a:p>
          <a:p>
            <a:pPr algn="l">
              <a:spcBef>
                <a:spcPts val="0"/>
              </a:spcBef>
            </a:pPr>
            <a:r>
              <a:rPr lang="it-IT" sz="1800" b="1" dirty="0">
                <a:latin typeface="Barlow" panose="00000500000000000000" pitchFamily="2" charset="0"/>
              </a:rPr>
              <a:t>Blocco termostato </a:t>
            </a:r>
          </a:p>
          <a:p>
            <a:pPr algn="l">
              <a:spcBef>
                <a:spcPts val="0"/>
              </a:spcBef>
            </a:pPr>
            <a:r>
              <a:rPr lang="it-IT" sz="1800" dirty="0">
                <a:latin typeface="Barlow" panose="00000500000000000000" pitchFamily="2" charset="0"/>
              </a:rPr>
              <a:t>	Blocca il touch screen del termostatò in modo tale che nessuno 	possa utilizzarlo manualmente </a:t>
            </a:r>
          </a:p>
          <a:p>
            <a:pPr algn="l"/>
            <a:r>
              <a:rPr lang="it-IT" sz="1800" dirty="0">
                <a:latin typeface="Barlow" panose="00000500000000000000" pitchFamily="2" charset="0"/>
              </a:rPr>
              <a:t>Questo termostato è talmente </a:t>
            </a:r>
            <a:r>
              <a:rPr lang="it-IT" sz="1800" dirty="0" err="1">
                <a:latin typeface="Barlow" panose="00000500000000000000" pitchFamily="2" charset="0"/>
              </a:rPr>
              <a:t>facilr</a:t>
            </a:r>
            <a:r>
              <a:rPr lang="it-IT" sz="1800" dirty="0">
                <a:latin typeface="Barlow" panose="00000500000000000000" pitchFamily="2" charset="0"/>
              </a:rPr>
              <a:t> che può essere utilizzato in molteplici situazioni, spogliatoi delle società sportive, B&amp;B, piccoli hotel e in tutti quei luoghi dove c’è la necessità che la temperatura di una determinata zona venga controllata da remoto. </a:t>
            </a:r>
          </a:p>
          <a:p>
            <a:pPr algn="l"/>
            <a:r>
              <a:rPr lang="it-IT" sz="1800" dirty="0">
                <a:latin typeface="Barlow" panose="00000500000000000000" pitchFamily="2" charset="0"/>
              </a:rPr>
              <a:t>E’ perfetto per essere usato in abitazioni private in quanto il prezzo rispetto alla concorrenza è migliorativo. </a:t>
            </a:r>
          </a:p>
          <a:p>
            <a:pPr algn="l"/>
            <a:r>
              <a:rPr lang="it-IT" sz="1800" dirty="0">
                <a:latin typeface="Barlow" panose="00000500000000000000" pitchFamily="2" charset="0"/>
              </a:rPr>
              <a:t>Può essere montato su scatole da incasso 502/503/504 in quanto ha sulla parte posteriore una serie di </a:t>
            </a:r>
            <a:r>
              <a:rPr lang="it-IT" sz="1800" dirty="0" err="1">
                <a:latin typeface="Barlow" panose="00000500000000000000" pitchFamily="2" charset="0"/>
              </a:rPr>
              <a:t>pre</a:t>
            </a:r>
            <a:r>
              <a:rPr lang="it-IT" sz="1800" dirty="0">
                <a:latin typeface="Barlow" panose="00000500000000000000" pitchFamily="2" charset="0"/>
              </a:rPr>
              <a:t> fori fatti apposta per essere adattato su tutti i supporti delle scatole da incasso</a:t>
            </a:r>
            <a:endParaRPr lang="it-IT" dirty="0">
              <a:effectLst/>
              <a:latin typeface="Barlow" panose="00000500000000000000" pitchFamily="2" charset="0"/>
            </a:endParaRPr>
          </a:p>
        </p:txBody>
      </p:sp>
      <p:pic>
        <p:nvPicPr>
          <p:cNvPr id="4" name="Immagine 3">
            <a:extLst>
              <a:ext uri="{FF2B5EF4-FFF2-40B4-BE49-F238E27FC236}">
                <a16:creationId xmlns:a16="http://schemas.microsoft.com/office/drawing/2014/main" id="{B1A9B4CF-CB12-8A80-D684-17CBCEB3C02C}"/>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73540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4C22C56-2A13-3F48-868E-7EC34B366D3D}"/>
              </a:ext>
            </a:extLst>
          </p:cNvPr>
          <p:cNvPicPr>
            <a:picLocks noChangeAspect="1"/>
          </p:cNvPicPr>
          <p:nvPr/>
        </p:nvPicPr>
        <p:blipFill rotWithShape="1">
          <a:blip r:embed="rId2"/>
          <a:srcRect b="26490"/>
          <a:stretch/>
        </p:blipFill>
        <p:spPr>
          <a:xfrm>
            <a:off x="7156071" y="1704419"/>
            <a:ext cx="4865015" cy="4245963"/>
          </a:xfrm>
          <a:prstGeom prst="rect">
            <a:avLst/>
          </a:prstGeom>
        </p:spPr>
      </p:pic>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57085"/>
            <a:ext cx="7537240" cy="772252"/>
          </a:xfrm>
        </p:spPr>
        <p:txBody>
          <a:bodyPr>
            <a:normAutofit/>
          </a:bodyPr>
          <a:lstStyle/>
          <a:p>
            <a:r>
              <a:rPr lang="it-IT" sz="3200" b="1" dirty="0">
                <a:latin typeface="Helvetica" pitchFamily="2" charset="0"/>
              </a:rPr>
              <a:t>ART. 9351</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26193" y="1786228"/>
            <a:ext cx="7537240" cy="4688999"/>
          </a:xfrm>
        </p:spPr>
        <p:txBody>
          <a:bodyPr>
            <a:noAutofit/>
          </a:bodyPr>
          <a:lstStyle/>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Alimentazione: 95-240 </a:t>
            </a:r>
            <a:r>
              <a:rPr lang="it-IT" sz="1800" b="0" dirty="0" err="1">
                <a:solidFill>
                  <a:srgbClr val="0C0C0C"/>
                </a:solidFill>
                <a:effectLst/>
                <a:latin typeface="Barlow" panose="00000500000000000000" pitchFamily="2" charset="0"/>
              </a:rPr>
              <a:t>Vac</a:t>
            </a:r>
            <a:r>
              <a:rPr lang="it-IT" sz="1800" b="0" dirty="0">
                <a:solidFill>
                  <a:srgbClr val="0C0C0C"/>
                </a:solidFill>
                <a:effectLst/>
                <a:latin typeface="Barlow" panose="00000500000000000000" pitchFamily="2" charset="0"/>
              </a:rPr>
              <a:t>, 50-60 Hz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Errore di misura: ±1°C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err="1">
                <a:solidFill>
                  <a:srgbClr val="0C0C0C"/>
                </a:solidFill>
                <a:effectLst/>
                <a:latin typeface="Barlow" panose="00000500000000000000" pitchFamily="2" charset="0"/>
              </a:rPr>
              <a:t>Range</a:t>
            </a:r>
            <a:r>
              <a:rPr lang="it-IT" sz="1800" b="0" dirty="0">
                <a:solidFill>
                  <a:srgbClr val="0C0C0C"/>
                </a:solidFill>
                <a:effectLst/>
                <a:latin typeface="Barlow" panose="00000500000000000000" pitchFamily="2" charset="0"/>
              </a:rPr>
              <a:t> di controllo temperatura: 5-45 °C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Temperatura di funzionamento: 0-45 °C – 95% umidità relativa (non condensante);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Classe di protezione: IP20</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Massima corrente </a:t>
            </a:r>
            <a:r>
              <a:rPr lang="it-IT" sz="1800" b="0" dirty="0" err="1">
                <a:solidFill>
                  <a:srgbClr val="0C0C0C"/>
                </a:solidFill>
                <a:effectLst/>
                <a:latin typeface="Barlow" panose="00000500000000000000" pitchFamily="2" charset="0"/>
              </a:rPr>
              <a:t>rele</a:t>
            </a:r>
            <a:r>
              <a:rPr lang="it-IT" sz="1800" b="0" dirty="0">
                <a:solidFill>
                  <a:srgbClr val="0C0C0C"/>
                </a:solidFill>
                <a:effectLst/>
                <a:latin typeface="Barlow" panose="00000500000000000000" pitchFamily="2" charset="0"/>
              </a:rPr>
              <a:t>̀: 5A</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Sensore temperatura: NTC 10kn, Parametro B: 3950 </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Assorbimento: &lt;1.5W</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Installazione: scatola 503, scatola tonda </a:t>
            </a:r>
            <a:r>
              <a:rPr lang="it-IT" sz="1800" b="0" dirty="0" err="1">
                <a:solidFill>
                  <a:srgbClr val="0C0C0C"/>
                </a:solidFill>
                <a:effectLst/>
                <a:latin typeface="Barlow" panose="00000500000000000000" pitchFamily="2" charset="0"/>
              </a:rPr>
              <a:t>diam</a:t>
            </a:r>
            <a:r>
              <a:rPr lang="it-IT" sz="1800" b="0" dirty="0">
                <a:solidFill>
                  <a:srgbClr val="0C0C0C"/>
                </a:solidFill>
                <a:effectLst/>
                <a:latin typeface="Barlow" panose="00000500000000000000" pitchFamily="2" charset="0"/>
              </a:rPr>
              <a:t>. 60mm </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Rete Wireless: Rete Wi-Fi IEEE 802.11 b/g/</a:t>
            </a:r>
            <a:r>
              <a:rPr lang="it-IT" sz="1800" b="0" dirty="0" err="1">
                <a:solidFill>
                  <a:srgbClr val="0C0C0C"/>
                </a:solidFill>
                <a:effectLst/>
                <a:latin typeface="Barlow" panose="00000500000000000000" pitchFamily="2" charset="0"/>
              </a:rPr>
              <a:t>n</a:t>
            </a:r>
            <a:r>
              <a:rPr lang="it-IT" sz="1800" b="0" dirty="0">
                <a:solidFill>
                  <a:srgbClr val="0C0C0C"/>
                </a:solidFill>
                <a:effectLst/>
                <a:latin typeface="Barlow" panose="00000500000000000000" pitchFamily="2" charset="0"/>
              </a:rPr>
              <a:t> 2.4G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Dimensioni: frontale - 131 x 75 x 13.6 mm / retro – 50.1 x 50.1 x 23.9 mm </a:t>
            </a:r>
            <a:endParaRPr lang="it-IT" sz="1800" dirty="0">
              <a:effectLst/>
              <a:latin typeface="Barlow" panose="00000500000000000000" pitchFamily="2" charset="0"/>
            </a:endParaRPr>
          </a:p>
        </p:txBody>
      </p:sp>
      <p:pic>
        <p:nvPicPr>
          <p:cNvPr id="4" name="Immagine 3">
            <a:extLst>
              <a:ext uri="{FF2B5EF4-FFF2-40B4-BE49-F238E27FC236}">
                <a16:creationId xmlns:a16="http://schemas.microsoft.com/office/drawing/2014/main" id="{B1A9B4CF-CB12-8A80-D684-17CBCEB3C02C}"/>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3298948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74681"/>
            <a:ext cx="7537240" cy="786551"/>
          </a:xfrm>
        </p:spPr>
        <p:txBody>
          <a:bodyPr>
            <a:normAutofit/>
          </a:bodyPr>
          <a:lstStyle/>
          <a:p>
            <a:r>
              <a:rPr lang="it-IT" sz="3200" b="1" dirty="0">
                <a:latin typeface="Helvetica" pitchFamily="2" charset="0"/>
              </a:rPr>
              <a:t>ART. 9358</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341133" y="1872917"/>
            <a:ext cx="8243814" cy="4166378"/>
          </a:xfrm>
        </p:spPr>
        <p:txBody>
          <a:bodyPr>
            <a:noAutofit/>
          </a:bodyPr>
          <a:lstStyle/>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Con questo modulo intelligente potrete controllare lo stato di accensione e spegnimento della linea che misura, in aggiunta a poter vedere tramite </a:t>
            </a:r>
            <a:r>
              <a:rPr lang="it-IT" sz="1800" b="0" dirty="0" err="1">
                <a:solidFill>
                  <a:srgbClr val="0C0C0C"/>
                </a:solidFill>
                <a:effectLst/>
                <a:latin typeface="Barlow" panose="00000500000000000000" pitchFamily="2" charset="0"/>
              </a:rPr>
              <a:t>app</a:t>
            </a:r>
            <a:r>
              <a:rPr lang="it-IT" sz="1800" b="0" dirty="0">
                <a:solidFill>
                  <a:srgbClr val="0C0C0C"/>
                </a:solidFill>
                <a:effectLst/>
                <a:latin typeface="Barlow" panose="00000500000000000000" pitchFamily="2" charset="0"/>
              </a:rPr>
              <a:t> i consumi istantanei e storici di energia, tensione, corrente, potenza attiva ed il fattore di potenza. Grazie alla </a:t>
            </a:r>
            <a:r>
              <a:rPr lang="it-IT" sz="1800" b="0" dirty="0" err="1">
                <a:solidFill>
                  <a:srgbClr val="0C0C0C"/>
                </a:solidFill>
                <a:effectLst/>
                <a:latin typeface="Barlow" panose="00000500000000000000" pitchFamily="2" charset="0"/>
              </a:rPr>
              <a:t>connettivita</a:t>
            </a:r>
            <a:r>
              <a:rPr lang="it-IT" sz="1800" b="0" dirty="0">
                <a:solidFill>
                  <a:srgbClr val="0C0C0C"/>
                </a:solidFill>
                <a:effectLst/>
                <a:latin typeface="Barlow" panose="00000500000000000000" pitchFamily="2" charset="0"/>
              </a:rPr>
              <a:t>̀ Wi-Fi, potrete gestire lo stato On/Off anche da remoto o tramite gli assistenti vocali Amazon o Google.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Permette di impostare valori di protezione per sovracorrenti direttamente dalla </a:t>
            </a:r>
            <a:r>
              <a:rPr lang="it-IT" sz="1800" b="0" dirty="0" err="1">
                <a:solidFill>
                  <a:srgbClr val="0C0C0C"/>
                </a:solidFill>
                <a:effectLst/>
                <a:latin typeface="Barlow" panose="00000500000000000000" pitchFamily="2" charset="0"/>
              </a:rPr>
              <a:t>app</a:t>
            </a:r>
            <a:r>
              <a:rPr lang="it-IT" sz="1800" b="0" dirty="0">
                <a:solidFill>
                  <a:srgbClr val="0C0C0C"/>
                </a:solidFill>
                <a:effectLst/>
                <a:latin typeface="Barlow" panose="00000500000000000000" pitchFamily="2" charset="0"/>
              </a:rPr>
              <a:t>; </a:t>
            </a:r>
            <a:endParaRPr lang="it-IT" sz="1800" dirty="0">
              <a:effectLst/>
              <a:latin typeface="Barlow" panose="00000500000000000000" pitchFamily="2" charset="0"/>
            </a:endParaRP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In caso di mancanza di corrente mantiene lo stato; </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Non comandabile dai pulsanti senza fili FEB Easy; </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Dimensioni: 2 moduli DIN – 81 x 36 x 66; </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Accuratezza: ± 2W entro 100W, ± 2% oltre 100W; </a:t>
            </a:r>
          </a:p>
          <a:p>
            <a:pPr marL="285750" indent="-285750" algn="l">
              <a:buFont typeface="Arial" panose="020B0604020202020204" pitchFamily="34" charset="0"/>
              <a:buChar char="•"/>
            </a:pPr>
            <a:r>
              <a:rPr lang="it-IT" sz="1800" b="0" dirty="0">
                <a:solidFill>
                  <a:srgbClr val="0C0C0C"/>
                </a:solidFill>
                <a:effectLst/>
                <a:latin typeface="Barlow" panose="00000500000000000000" pitchFamily="2" charset="0"/>
              </a:rPr>
              <a:t>Corrente massima: 63A. </a:t>
            </a:r>
            <a:endParaRPr lang="it-IT" sz="1800" dirty="0">
              <a:effectLst/>
              <a:latin typeface="Barlow" panose="00000500000000000000" pitchFamily="2" charset="0"/>
            </a:endParaRPr>
          </a:p>
        </p:txBody>
      </p:sp>
      <p:pic>
        <p:nvPicPr>
          <p:cNvPr id="6" name="Immagine 5" descr="Immagine che contiene elettronico, martinetto&#10;&#10;Descrizione generata automaticamente">
            <a:extLst>
              <a:ext uri="{FF2B5EF4-FFF2-40B4-BE49-F238E27FC236}">
                <a16:creationId xmlns:a16="http://schemas.microsoft.com/office/drawing/2014/main" id="{E2D1C579-60CA-CD4F-A2A1-C738CD9B6BB3}"/>
              </a:ext>
            </a:extLst>
          </p:cNvPr>
          <p:cNvPicPr>
            <a:picLocks noChangeAspect="1"/>
          </p:cNvPicPr>
          <p:nvPr/>
        </p:nvPicPr>
        <p:blipFill rotWithShape="1">
          <a:blip r:embed="rId2"/>
          <a:srcRect b="18417"/>
          <a:stretch/>
        </p:blipFill>
        <p:spPr>
          <a:xfrm>
            <a:off x="8584947" y="1365250"/>
            <a:ext cx="2870200" cy="3367352"/>
          </a:xfrm>
          <a:prstGeom prst="rect">
            <a:avLst/>
          </a:prstGeom>
        </p:spPr>
      </p:pic>
      <p:pic>
        <p:nvPicPr>
          <p:cNvPr id="4" name="Immagine 3">
            <a:extLst>
              <a:ext uri="{FF2B5EF4-FFF2-40B4-BE49-F238E27FC236}">
                <a16:creationId xmlns:a16="http://schemas.microsoft.com/office/drawing/2014/main" id="{1DE3EB74-8D67-0B56-A50A-39E19CEB5578}"/>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246735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3B8B3A-C19E-D3C9-6571-8F2D42DBAF9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2" name="Immagine 11">
            <a:extLst>
              <a:ext uri="{FF2B5EF4-FFF2-40B4-BE49-F238E27FC236}">
                <a16:creationId xmlns:a16="http://schemas.microsoft.com/office/drawing/2014/main" id="{38B4C2F3-6055-3981-ECD8-F2DDC235122D}"/>
              </a:ext>
            </a:extLst>
          </p:cNvPr>
          <p:cNvPicPr>
            <a:picLocks noChangeAspect="1"/>
          </p:cNvPicPr>
          <p:nvPr/>
        </p:nvPicPr>
        <p:blipFill>
          <a:blip r:embed="rId3"/>
          <a:stretch>
            <a:fillRect/>
          </a:stretch>
        </p:blipFill>
        <p:spPr>
          <a:xfrm>
            <a:off x="1214848" y="2024394"/>
            <a:ext cx="9588495" cy="3515168"/>
          </a:xfrm>
          <a:prstGeom prst="rect">
            <a:avLst/>
          </a:prstGeom>
        </p:spPr>
      </p:pic>
      <p:pic>
        <p:nvPicPr>
          <p:cNvPr id="14" name="Immagine 13">
            <a:extLst>
              <a:ext uri="{FF2B5EF4-FFF2-40B4-BE49-F238E27FC236}">
                <a16:creationId xmlns:a16="http://schemas.microsoft.com/office/drawing/2014/main" id="{29F08197-EE67-6A40-3850-0D1557CBF6C1}"/>
              </a:ext>
            </a:extLst>
          </p:cNvPr>
          <p:cNvPicPr>
            <a:picLocks noChangeAspect="1"/>
          </p:cNvPicPr>
          <p:nvPr/>
        </p:nvPicPr>
        <p:blipFill>
          <a:blip r:embed="rId4"/>
          <a:stretch>
            <a:fillRect/>
          </a:stretch>
        </p:blipFill>
        <p:spPr>
          <a:xfrm>
            <a:off x="1388657" y="3877671"/>
            <a:ext cx="1586306" cy="1863910"/>
          </a:xfrm>
          <a:prstGeom prst="rect">
            <a:avLst/>
          </a:prstGeom>
        </p:spPr>
      </p:pic>
    </p:spTree>
    <p:extLst>
      <p:ext uri="{BB962C8B-B14F-4D97-AF65-F5344CB8AC3E}">
        <p14:creationId xmlns:p14="http://schemas.microsoft.com/office/powerpoint/2010/main" val="181313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3673040" y="287094"/>
            <a:ext cx="4295172" cy="655525"/>
          </a:xfrm>
        </p:spPr>
        <p:txBody>
          <a:bodyPr>
            <a:normAutofit/>
          </a:bodyPr>
          <a:lstStyle/>
          <a:p>
            <a:r>
              <a:rPr lang="it-IT" sz="3200" b="1" dirty="0">
                <a:latin typeface="Helvetica" pitchFamily="2" charset="0"/>
              </a:rPr>
              <a:t>CARATTERISTICHE</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574623" y="1408813"/>
            <a:ext cx="7569916" cy="4232634"/>
          </a:xfrm>
        </p:spPr>
        <p:txBody>
          <a:bodyPr>
            <a:noAutofit/>
          </a:bodyPr>
          <a:lstStyle/>
          <a:p>
            <a:pPr marL="285750" indent="-285750" algn="l">
              <a:buFont typeface="Arial" panose="020B0604020202020204" pitchFamily="34" charset="0"/>
              <a:buChar char="•"/>
            </a:pPr>
            <a:r>
              <a:rPr lang="it-IT" sz="2000" dirty="0">
                <a:solidFill>
                  <a:srgbClr val="0C0C0C"/>
                </a:solidFill>
                <a:latin typeface="Barlow" pitchFamily="2" charset="77"/>
              </a:rPr>
              <a:t>Il sistema funziona senza Wi-Fi</a:t>
            </a:r>
          </a:p>
          <a:p>
            <a:pPr marL="285750" indent="-285750" algn="l">
              <a:buFont typeface="Arial" panose="020B0604020202020204" pitchFamily="34" charset="0"/>
              <a:buChar char="•"/>
            </a:pPr>
            <a:r>
              <a:rPr lang="it-IT" sz="2000" dirty="0">
                <a:solidFill>
                  <a:srgbClr val="0C0C0C"/>
                </a:solidFill>
                <a:effectLst/>
                <a:latin typeface="Barlow" pitchFamily="2" charset="77"/>
              </a:rPr>
              <a:t>Il sistema funziona anche con Wi-</a:t>
            </a:r>
            <a:r>
              <a:rPr lang="it-IT" sz="2000" dirty="0">
                <a:solidFill>
                  <a:srgbClr val="0C0C0C"/>
                </a:solidFill>
                <a:latin typeface="Barlow" pitchFamily="2" charset="77"/>
              </a:rPr>
              <a:t>Fi (così sono capaci tutti)</a:t>
            </a:r>
          </a:p>
          <a:p>
            <a:pPr marL="285750" indent="-285750" algn="l">
              <a:buFont typeface="Arial" panose="020B0604020202020204" pitchFamily="34" charset="0"/>
              <a:buChar char="•"/>
            </a:pPr>
            <a:r>
              <a:rPr lang="it-IT" sz="2000" dirty="0">
                <a:solidFill>
                  <a:srgbClr val="0C0C0C"/>
                </a:solidFill>
                <a:effectLst/>
                <a:latin typeface="Barlow" pitchFamily="2" charset="77"/>
              </a:rPr>
              <a:t>Tutti i pulsanti sono IP 67*</a:t>
            </a:r>
          </a:p>
          <a:p>
            <a:pPr marL="285750" indent="-285750" algn="l">
              <a:buFont typeface="Arial" panose="020B0604020202020204" pitchFamily="34" charset="0"/>
              <a:buChar char="•"/>
            </a:pPr>
            <a:r>
              <a:rPr lang="it-IT" sz="2000" dirty="0">
                <a:solidFill>
                  <a:srgbClr val="0C0C0C"/>
                </a:solidFill>
                <a:latin typeface="Barlow" pitchFamily="2" charset="77"/>
              </a:rPr>
              <a:t>Tutti i pulsanti sono piezoelettrici, senza batterie, praticamente eterni</a:t>
            </a:r>
          </a:p>
          <a:p>
            <a:pPr marL="285750" indent="-285750" algn="l">
              <a:buFont typeface="Arial" panose="020B0604020202020204" pitchFamily="34" charset="0"/>
              <a:buChar char="•"/>
            </a:pPr>
            <a:r>
              <a:rPr lang="it-IT" sz="2000" dirty="0">
                <a:solidFill>
                  <a:srgbClr val="0C0C0C"/>
                </a:solidFill>
                <a:latin typeface="Barlow" pitchFamily="2" charset="77"/>
              </a:rPr>
              <a:t>Il segnale, 433MHz, è criptato</a:t>
            </a:r>
          </a:p>
          <a:p>
            <a:pPr marL="285750" indent="-285750" algn="l">
              <a:buFont typeface="Arial" panose="020B0604020202020204" pitchFamily="34" charset="0"/>
              <a:buChar char="•"/>
            </a:pPr>
            <a:r>
              <a:rPr lang="it-IT" sz="2000" dirty="0">
                <a:solidFill>
                  <a:srgbClr val="0C0C0C"/>
                </a:solidFill>
                <a:effectLst/>
                <a:latin typeface="Barlow" pitchFamily="2" charset="77"/>
              </a:rPr>
              <a:t>Tutti gli attua</a:t>
            </a:r>
            <a:r>
              <a:rPr lang="it-IT" sz="2000" dirty="0">
                <a:solidFill>
                  <a:srgbClr val="0C0C0C"/>
                </a:solidFill>
                <a:latin typeface="Barlow" pitchFamily="2" charset="77"/>
              </a:rPr>
              <a:t>tori sono Wi-Fi, quindi non occorre alcun Gateway</a:t>
            </a:r>
          </a:p>
          <a:p>
            <a:pPr marL="285750" indent="-285750" algn="l">
              <a:buFont typeface="Arial" panose="020B0604020202020204" pitchFamily="34" charset="0"/>
              <a:buChar char="•"/>
            </a:pPr>
            <a:r>
              <a:rPr lang="it-IT" sz="2000" dirty="0">
                <a:solidFill>
                  <a:srgbClr val="0C0C0C"/>
                </a:solidFill>
                <a:effectLst/>
                <a:latin typeface="Barlow" pitchFamily="2" charset="77"/>
              </a:rPr>
              <a:t>Portata in campo chiuso 25-30mt – Gli attuatori sono anche espansioni</a:t>
            </a:r>
          </a:p>
          <a:p>
            <a:pPr marL="285750" indent="-285750" algn="l">
              <a:buFont typeface="Arial" panose="020B0604020202020204" pitchFamily="34" charset="0"/>
              <a:buChar char="•"/>
            </a:pPr>
            <a:r>
              <a:rPr lang="it-IT" sz="2000" dirty="0">
                <a:solidFill>
                  <a:srgbClr val="0C0C0C"/>
                </a:solidFill>
                <a:latin typeface="Barlow" pitchFamily="2" charset="77"/>
              </a:rPr>
              <a:t>Portata in campo aperto 60-70mt</a:t>
            </a:r>
          </a:p>
          <a:p>
            <a:pPr marL="285750" indent="-285750" algn="l">
              <a:buFont typeface="Arial" panose="020B0604020202020204" pitchFamily="34" charset="0"/>
              <a:buChar char="•"/>
            </a:pPr>
            <a:r>
              <a:rPr lang="it-IT" sz="2000" dirty="0">
                <a:solidFill>
                  <a:srgbClr val="0C0C0C"/>
                </a:solidFill>
                <a:latin typeface="Barlow" pitchFamily="2" charset="77"/>
              </a:rPr>
              <a:t>Si possono collegare fino a 10 pulsanti ad 1 attuatore</a:t>
            </a:r>
          </a:p>
          <a:p>
            <a:pPr marL="285750" indent="-285750" algn="l">
              <a:buFont typeface="Arial" panose="020B0604020202020204" pitchFamily="34" charset="0"/>
              <a:buChar char="•"/>
            </a:pPr>
            <a:r>
              <a:rPr lang="it-IT" sz="2000" dirty="0">
                <a:solidFill>
                  <a:srgbClr val="0C0C0C"/>
                </a:solidFill>
                <a:latin typeface="Barlow" pitchFamily="2" charset="77"/>
              </a:rPr>
              <a:t>Si possono utilizzare tutti i tipi di pulsanti FEB EASY</a:t>
            </a:r>
          </a:p>
          <a:p>
            <a:pPr marL="285750" indent="-285750" algn="l">
              <a:buFont typeface="Arial" panose="020B0604020202020204" pitchFamily="34" charset="0"/>
              <a:buChar char="•"/>
            </a:pPr>
            <a:r>
              <a:rPr lang="it-IT" sz="2000" dirty="0">
                <a:solidFill>
                  <a:srgbClr val="0C0C0C"/>
                </a:solidFill>
                <a:latin typeface="Barlow" pitchFamily="2" charset="77"/>
              </a:rPr>
              <a:t>Si possono collegare infiniti attuatori ad ogni pulsante</a:t>
            </a:r>
          </a:p>
          <a:p>
            <a:pPr algn="l"/>
            <a:endParaRPr lang="it-IT" sz="2000" dirty="0">
              <a:solidFill>
                <a:srgbClr val="0C0C0C"/>
              </a:solidFill>
              <a:latin typeface="Barlow" pitchFamily="2" charset="77"/>
            </a:endParaRPr>
          </a:p>
          <a:p>
            <a:pPr marL="285750" indent="-285750" algn="l">
              <a:buFont typeface="Arial" panose="020B0604020202020204" pitchFamily="34" charset="0"/>
              <a:buChar char="•"/>
            </a:pPr>
            <a:endParaRPr lang="it-IT" sz="2000" dirty="0">
              <a:solidFill>
                <a:srgbClr val="0C0C0C"/>
              </a:solidFill>
              <a:latin typeface="Barlow" pitchFamily="2" charset="77"/>
            </a:endParaRPr>
          </a:p>
          <a:p>
            <a:pPr marL="285750" indent="-285750" algn="l">
              <a:buFont typeface="Arial" panose="020B0604020202020204" pitchFamily="34" charset="0"/>
              <a:buChar char="•"/>
            </a:pPr>
            <a:endParaRPr lang="it-IT" sz="2000" dirty="0">
              <a:solidFill>
                <a:srgbClr val="0C0C0C"/>
              </a:solidFill>
              <a:latin typeface="Barlow" pitchFamily="2" charset="77"/>
            </a:endParaRPr>
          </a:p>
          <a:p>
            <a:pPr algn="l"/>
            <a:endParaRPr lang="it-IT" sz="2000" dirty="0"/>
          </a:p>
        </p:txBody>
      </p:sp>
      <p:pic>
        <p:nvPicPr>
          <p:cNvPr id="4" name="Immagine 3">
            <a:extLst>
              <a:ext uri="{FF2B5EF4-FFF2-40B4-BE49-F238E27FC236}">
                <a16:creationId xmlns:a16="http://schemas.microsoft.com/office/drawing/2014/main" id="{F60AF9D2-2DBF-119A-5A3C-E215C4952B6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8" name="Immagine 7">
            <a:extLst>
              <a:ext uri="{FF2B5EF4-FFF2-40B4-BE49-F238E27FC236}">
                <a16:creationId xmlns:a16="http://schemas.microsoft.com/office/drawing/2014/main" id="{3AF32970-571F-BBE2-7AA6-F6ABD64B1A07}"/>
              </a:ext>
            </a:extLst>
          </p:cNvPr>
          <p:cNvPicPr>
            <a:picLocks noChangeAspect="1"/>
          </p:cNvPicPr>
          <p:nvPr/>
        </p:nvPicPr>
        <p:blipFill>
          <a:blip r:embed="rId3"/>
          <a:stretch>
            <a:fillRect/>
          </a:stretch>
        </p:blipFill>
        <p:spPr>
          <a:xfrm>
            <a:off x="8948367" y="1408813"/>
            <a:ext cx="2363131" cy="5433238"/>
          </a:xfrm>
          <a:prstGeom prst="rect">
            <a:avLst/>
          </a:prstGeom>
        </p:spPr>
      </p:pic>
    </p:spTree>
    <p:extLst>
      <p:ext uri="{BB962C8B-B14F-4D97-AF65-F5344CB8AC3E}">
        <p14:creationId xmlns:p14="http://schemas.microsoft.com/office/powerpoint/2010/main" val="2928655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30245"/>
            <a:ext cx="7537240" cy="694530"/>
          </a:xfrm>
        </p:spPr>
        <p:txBody>
          <a:bodyPr>
            <a:normAutofit/>
          </a:bodyPr>
          <a:lstStyle/>
          <a:p>
            <a:r>
              <a:rPr lang="it-IT" sz="3200" b="1" dirty="0">
                <a:latin typeface="Helvetica" pitchFamily="2" charset="0"/>
              </a:rPr>
              <a:t>ART. 9309</a:t>
            </a:r>
          </a:p>
        </p:txBody>
      </p:sp>
      <p:pic>
        <p:nvPicPr>
          <p:cNvPr id="4" name="Immagine 3">
            <a:extLst>
              <a:ext uri="{FF2B5EF4-FFF2-40B4-BE49-F238E27FC236}">
                <a16:creationId xmlns:a16="http://schemas.microsoft.com/office/drawing/2014/main" id="{893B8B3A-C19E-D3C9-6571-8F2D42DBAF9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1" name="Immagine 10">
            <a:extLst>
              <a:ext uri="{FF2B5EF4-FFF2-40B4-BE49-F238E27FC236}">
                <a16:creationId xmlns:a16="http://schemas.microsoft.com/office/drawing/2014/main" id="{6BCE0DAF-31F1-BA3F-57A3-0CA97091FEA2}"/>
              </a:ext>
            </a:extLst>
          </p:cNvPr>
          <p:cNvPicPr>
            <a:picLocks noChangeAspect="1"/>
          </p:cNvPicPr>
          <p:nvPr/>
        </p:nvPicPr>
        <p:blipFill>
          <a:blip r:embed="rId3"/>
          <a:stretch>
            <a:fillRect/>
          </a:stretch>
        </p:blipFill>
        <p:spPr>
          <a:xfrm>
            <a:off x="7157150" y="1221879"/>
            <a:ext cx="3677426" cy="5322281"/>
          </a:xfrm>
          <a:prstGeom prst="rect">
            <a:avLst/>
          </a:prstGeom>
        </p:spPr>
      </p:pic>
      <p:sp>
        <p:nvSpPr>
          <p:cNvPr id="12" name="Sottotitolo 2">
            <a:extLst>
              <a:ext uri="{FF2B5EF4-FFF2-40B4-BE49-F238E27FC236}">
                <a16:creationId xmlns:a16="http://schemas.microsoft.com/office/drawing/2014/main" id="{67C60530-4F85-CA6F-C165-DB9545AE8D9C}"/>
              </a:ext>
            </a:extLst>
          </p:cNvPr>
          <p:cNvSpPr>
            <a:spLocks noGrp="1"/>
          </p:cNvSpPr>
          <p:nvPr>
            <p:ph type="subTitle" idx="1"/>
          </p:nvPr>
        </p:nvSpPr>
        <p:spPr>
          <a:xfrm>
            <a:off x="443393" y="3384083"/>
            <a:ext cx="6127527" cy="1104202"/>
          </a:xfrm>
        </p:spPr>
        <p:txBody>
          <a:bodyPr>
            <a:noAutofit/>
          </a:bodyPr>
          <a:lstStyle/>
          <a:p>
            <a:pPr algn="l"/>
            <a:r>
              <a:rPr lang="it-IT" sz="4000" b="0" dirty="0">
                <a:solidFill>
                  <a:srgbClr val="0C0C0C"/>
                </a:solidFill>
                <a:effectLst/>
                <a:latin typeface="Barlow" pitchFamily="2" charset="77"/>
              </a:rPr>
              <a:t>KIT ABBANDONO LETTO</a:t>
            </a:r>
            <a:endParaRPr lang="it-IT" sz="4000" dirty="0">
              <a:effectLst/>
            </a:endParaRPr>
          </a:p>
        </p:txBody>
      </p:sp>
    </p:spTree>
    <p:extLst>
      <p:ext uri="{BB962C8B-B14F-4D97-AF65-F5344CB8AC3E}">
        <p14:creationId xmlns:p14="http://schemas.microsoft.com/office/powerpoint/2010/main" val="2906279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2327380" y="130245"/>
            <a:ext cx="7537240" cy="694530"/>
          </a:xfrm>
        </p:spPr>
        <p:txBody>
          <a:bodyPr>
            <a:normAutofit/>
          </a:bodyPr>
          <a:lstStyle/>
          <a:p>
            <a:r>
              <a:rPr lang="it-IT" sz="3200" b="1" dirty="0">
                <a:latin typeface="Helvetica" pitchFamily="2" charset="0"/>
              </a:rPr>
              <a:t>ART. 9309</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447459" y="1745324"/>
            <a:ext cx="7771508" cy="4155746"/>
          </a:xfrm>
        </p:spPr>
        <p:txBody>
          <a:bodyPr>
            <a:noAutofit/>
          </a:bodyPr>
          <a:lstStyle/>
          <a:p>
            <a:pPr marL="285750" indent="-285750" algn="l">
              <a:buFont typeface="Arial" panose="020B0604020202020204" pitchFamily="34" charset="0"/>
              <a:buChar char="•"/>
            </a:pPr>
            <a:r>
              <a:rPr lang="it-IT" sz="1800" b="0" dirty="0">
                <a:solidFill>
                  <a:srgbClr val="0C0C0C"/>
                </a:solidFill>
                <a:effectLst/>
                <a:latin typeface="Barlow" pitchFamily="2" charset="77"/>
              </a:rPr>
              <a:t>I sensori sotto il materasso fanno parte di una nuova generazione di sensori che forniscono un’opzione comoda, affidabile e invisibile per il monitoraggio discreto del letto.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Funziona in modo impercettibile sotto la maggior parte dei materassi, senza contatto diretto del corpo tra il paziente e il materasso, garantendo l’igiene.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Sensore abbandono letto.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L’attuatore 9324 è collegato alla ricevente.</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L’allarme viene attivato quando la pressione viene rilasciata.</a:t>
            </a:r>
            <a:br>
              <a:rPr lang="it-IT" sz="1800" b="0" dirty="0">
                <a:solidFill>
                  <a:srgbClr val="0C0C0C"/>
                </a:solidFill>
                <a:effectLst/>
                <a:latin typeface="Barlow" pitchFamily="2" charset="77"/>
              </a:rPr>
            </a:br>
            <a:r>
              <a:rPr lang="it-IT" sz="1800" b="0" dirty="0">
                <a:solidFill>
                  <a:srgbClr val="0C0C0C"/>
                </a:solidFill>
                <a:effectLst/>
                <a:latin typeface="Barlow" pitchFamily="2" charset="77"/>
              </a:rPr>
              <a:t>Abilitandolo dalla </a:t>
            </a:r>
            <a:r>
              <a:rPr lang="it-IT" sz="1800" b="0" dirty="0" err="1">
                <a:solidFill>
                  <a:srgbClr val="0C0C0C"/>
                </a:solidFill>
                <a:effectLst/>
                <a:latin typeface="Barlow" pitchFamily="2" charset="77"/>
              </a:rPr>
              <a:t>app</a:t>
            </a:r>
            <a:r>
              <a:rPr lang="it-IT" sz="1800" b="0" dirty="0">
                <a:solidFill>
                  <a:srgbClr val="0C0C0C"/>
                </a:solidFill>
                <a:effectLst/>
                <a:latin typeface="Barlow" pitchFamily="2" charset="77"/>
              </a:rPr>
              <a:t> Smart Life, si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ricevere una notifica </a:t>
            </a:r>
            <a:r>
              <a:rPr lang="it-IT" sz="1800" b="0" dirty="0" err="1">
                <a:solidFill>
                  <a:srgbClr val="0C0C0C"/>
                </a:solidFill>
                <a:effectLst/>
                <a:latin typeface="Barlow" pitchFamily="2" charset="77"/>
              </a:rPr>
              <a:t>push</a:t>
            </a:r>
            <a:r>
              <a:rPr lang="it-IT" sz="1800" b="0" dirty="0">
                <a:solidFill>
                  <a:srgbClr val="0C0C0C"/>
                </a:solidFill>
                <a:effectLst/>
                <a:latin typeface="Barlow" pitchFamily="2" charset="77"/>
              </a:rPr>
              <a:t> sul telefono. </a:t>
            </a:r>
            <a:endParaRPr lang="it-IT" sz="1800" dirty="0">
              <a:effectLst/>
            </a:endParaRPr>
          </a:p>
          <a:p>
            <a:pPr marL="285750" indent="-285750" algn="l">
              <a:buFont typeface="Arial" panose="020B0604020202020204" pitchFamily="34" charset="0"/>
              <a:buChar char="•"/>
            </a:pPr>
            <a:r>
              <a:rPr lang="it-IT" sz="1800" b="0" dirty="0">
                <a:solidFill>
                  <a:srgbClr val="0C0C0C"/>
                </a:solidFill>
                <a:effectLst/>
                <a:latin typeface="Barlow" pitchFamily="2" charset="77"/>
              </a:rPr>
              <a:t>Dalla </a:t>
            </a:r>
            <a:r>
              <a:rPr lang="it-IT" sz="1800" b="0" dirty="0" err="1">
                <a:solidFill>
                  <a:srgbClr val="0C0C0C"/>
                </a:solidFill>
                <a:effectLst/>
                <a:latin typeface="Barlow" pitchFamily="2" charset="77"/>
              </a:rPr>
              <a:t>app</a:t>
            </a:r>
            <a:r>
              <a:rPr lang="it-IT" sz="1800" b="0" dirty="0">
                <a:solidFill>
                  <a:srgbClr val="0C0C0C"/>
                </a:solidFill>
                <a:effectLst/>
                <a:latin typeface="Barlow" pitchFamily="2" charset="77"/>
              </a:rPr>
              <a:t> Smart Life, si </a:t>
            </a:r>
            <a:r>
              <a:rPr lang="it-IT" sz="1800" b="0" dirty="0" err="1">
                <a:solidFill>
                  <a:srgbClr val="0C0C0C"/>
                </a:solidFill>
                <a:effectLst/>
                <a:latin typeface="Barlow" pitchFamily="2" charset="77"/>
              </a:rPr>
              <a:t>puo</a:t>
            </a:r>
            <a:r>
              <a:rPr lang="it-IT" sz="1800" b="0" dirty="0">
                <a:solidFill>
                  <a:srgbClr val="0C0C0C"/>
                </a:solidFill>
                <a:effectLst/>
                <a:latin typeface="Barlow" pitchFamily="2" charset="77"/>
              </a:rPr>
              <a:t>̀ creare uno scenario che attiva l’allarme acustico della telecamera art. 9360 (se presente nel sistema). </a:t>
            </a:r>
            <a:endParaRPr lang="it-IT" sz="1800" dirty="0">
              <a:effectLst/>
            </a:endParaRPr>
          </a:p>
        </p:txBody>
      </p:sp>
      <p:pic>
        <p:nvPicPr>
          <p:cNvPr id="5" name="Immagine 4">
            <a:extLst>
              <a:ext uri="{FF2B5EF4-FFF2-40B4-BE49-F238E27FC236}">
                <a16:creationId xmlns:a16="http://schemas.microsoft.com/office/drawing/2014/main" id="{428F4FE3-C60A-F349-957A-49EB82AA112E}"/>
              </a:ext>
            </a:extLst>
          </p:cNvPr>
          <p:cNvPicPr>
            <a:picLocks noChangeAspect="1"/>
          </p:cNvPicPr>
          <p:nvPr/>
        </p:nvPicPr>
        <p:blipFill rotWithShape="1">
          <a:blip r:embed="rId2"/>
          <a:srcRect l="6628" t="53105"/>
          <a:stretch/>
        </p:blipFill>
        <p:spPr>
          <a:xfrm>
            <a:off x="8335926" y="3645430"/>
            <a:ext cx="3514941" cy="3082325"/>
          </a:xfrm>
          <a:prstGeom prst="rect">
            <a:avLst/>
          </a:prstGeom>
        </p:spPr>
      </p:pic>
      <p:pic>
        <p:nvPicPr>
          <p:cNvPr id="4" name="Immagine 3">
            <a:extLst>
              <a:ext uri="{FF2B5EF4-FFF2-40B4-BE49-F238E27FC236}">
                <a16:creationId xmlns:a16="http://schemas.microsoft.com/office/drawing/2014/main" id="{893B8B3A-C19E-D3C9-6571-8F2D42DBAF99}"/>
              </a:ext>
            </a:extLst>
          </p:cNvPr>
          <p:cNvPicPr>
            <a:picLocks noChangeAspect="1"/>
          </p:cNvPicPr>
          <p:nvPr/>
        </p:nvPicPr>
        <p:blipFill>
          <a:blip r:embed="rId3"/>
          <a:stretch>
            <a:fillRect/>
          </a:stretch>
        </p:blipFill>
        <p:spPr>
          <a:xfrm>
            <a:off x="337068" y="163535"/>
            <a:ext cx="1124754" cy="1006046"/>
          </a:xfrm>
          <a:prstGeom prst="rect">
            <a:avLst/>
          </a:prstGeom>
        </p:spPr>
      </p:pic>
      <p:pic>
        <p:nvPicPr>
          <p:cNvPr id="7" name="Immagine 6">
            <a:extLst>
              <a:ext uri="{FF2B5EF4-FFF2-40B4-BE49-F238E27FC236}">
                <a16:creationId xmlns:a16="http://schemas.microsoft.com/office/drawing/2014/main" id="{78D138FB-595C-D332-047F-F743219DB398}"/>
              </a:ext>
            </a:extLst>
          </p:cNvPr>
          <p:cNvPicPr>
            <a:picLocks noChangeAspect="1"/>
          </p:cNvPicPr>
          <p:nvPr/>
        </p:nvPicPr>
        <p:blipFill rotWithShape="1">
          <a:blip r:embed="rId4"/>
          <a:srcRect l="21931" t="8207" r="9173" b="54285"/>
          <a:stretch/>
        </p:blipFill>
        <p:spPr>
          <a:xfrm>
            <a:off x="8992926" y="1221255"/>
            <a:ext cx="2200939" cy="2094614"/>
          </a:xfrm>
          <a:prstGeom prst="rect">
            <a:avLst/>
          </a:prstGeom>
        </p:spPr>
      </p:pic>
    </p:spTree>
    <p:extLst>
      <p:ext uri="{BB962C8B-B14F-4D97-AF65-F5344CB8AC3E}">
        <p14:creationId xmlns:p14="http://schemas.microsoft.com/office/powerpoint/2010/main" val="4205230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3B8B3A-C19E-D3C9-6571-8F2D42DBAF9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15" name="Immagine 14">
            <a:extLst>
              <a:ext uri="{FF2B5EF4-FFF2-40B4-BE49-F238E27FC236}">
                <a16:creationId xmlns:a16="http://schemas.microsoft.com/office/drawing/2014/main" id="{2211ED50-BD1E-B3B0-D4DD-99E183AD7D31}"/>
              </a:ext>
            </a:extLst>
          </p:cNvPr>
          <p:cNvPicPr>
            <a:picLocks noChangeAspect="1"/>
          </p:cNvPicPr>
          <p:nvPr/>
        </p:nvPicPr>
        <p:blipFill>
          <a:blip r:embed="rId3"/>
          <a:stretch>
            <a:fillRect/>
          </a:stretch>
        </p:blipFill>
        <p:spPr>
          <a:xfrm>
            <a:off x="6600160" y="1169581"/>
            <a:ext cx="3733800" cy="5143500"/>
          </a:xfrm>
          <a:prstGeom prst="rect">
            <a:avLst/>
          </a:prstGeom>
        </p:spPr>
      </p:pic>
      <p:pic>
        <p:nvPicPr>
          <p:cNvPr id="16" name="Immagine 15">
            <a:extLst>
              <a:ext uri="{FF2B5EF4-FFF2-40B4-BE49-F238E27FC236}">
                <a16:creationId xmlns:a16="http://schemas.microsoft.com/office/drawing/2014/main" id="{7C145040-A943-6C55-3042-17FAEDE387EF}"/>
              </a:ext>
            </a:extLst>
          </p:cNvPr>
          <p:cNvPicPr>
            <a:picLocks noChangeAspect="1"/>
          </p:cNvPicPr>
          <p:nvPr/>
        </p:nvPicPr>
        <p:blipFill>
          <a:blip r:embed="rId4"/>
          <a:stretch>
            <a:fillRect/>
          </a:stretch>
        </p:blipFill>
        <p:spPr>
          <a:xfrm>
            <a:off x="835463" y="2470251"/>
            <a:ext cx="4136317" cy="1917498"/>
          </a:xfrm>
          <a:prstGeom prst="rect">
            <a:avLst/>
          </a:prstGeom>
        </p:spPr>
      </p:pic>
    </p:spTree>
    <p:extLst>
      <p:ext uri="{BB962C8B-B14F-4D97-AF65-F5344CB8AC3E}">
        <p14:creationId xmlns:p14="http://schemas.microsoft.com/office/powerpoint/2010/main" val="3368768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3B8B3A-C19E-D3C9-6571-8F2D42DBAF99}"/>
              </a:ext>
            </a:extLst>
          </p:cNvPr>
          <p:cNvPicPr>
            <a:picLocks noChangeAspect="1"/>
          </p:cNvPicPr>
          <p:nvPr/>
        </p:nvPicPr>
        <p:blipFill>
          <a:blip r:embed="rId2"/>
          <a:stretch>
            <a:fillRect/>
          </a:stretch>
        </p:blipFill>
        <p:spPr>
          <a:xfrm>
            <a:off x="454025" y="163535"/>
            <a:ext cx="1124754" cy="1006046"/>
          </a:xfrm>
          <a:prstGeom prst="rect">
            <a:avLst/>
          </a:prstGeom>
        </p:spPr>
      </p:pic>
      <p:sp>
        <p:nvSpPr>
          <p:cNvPr id="2" name="Sottotitolo 2">
            <a:extLst>
              <a:ext uri="{FF2B5EF4-FFF2-40B4-BE49-F238E27FC236}">
                <a16:creationId xmlns:a16="http://schemas.microsoft.com/office/drawing/2014/main" id="{AABE26B5-1B43-77F8-238F-BDB22A876E44}"/>
              </a:ext>
            </a:extLst>
          </p:cNvPr>
          <p:cNvSpPr>
            <a:spLocks noGrp="1"/>
          </p:cNvSpPr>
          <p:nvPr>
            <p:ph type="subTitle" idx="1"/>
          </p:nvPr>
        </p:nvSpPr>
        <p:spPr>
          <a:xfrm>
            <a:off x="575049" y="1490934"/>
            <a:ext cx="7771508" cy="5399756"/>
          </a:xfrm>
        </p:spPr>
        <p:txBody>
          <a:bodyPr>
            <a:noAutofit/>
          </a:bodyPr>
          <a:lstStyle/>
          <a:p>
            <a:pPr algn="l"/>
            <a:r>
              <a:rPr lang="it-IT" sz="1800" b="1" dirty="0"/>
              <a:t>Alcune delle principali funzionalità di Smart Life app sono:</a:t>
            </a:r>
            <a:endParaRPr lang="it-IT" sz="1800" b="1" dirty="0">
              <a:latin typeface="Barlow" panose="00000500000000000000" pitchFamily="2" charset="0"/>
            </a:endParaRPr>
          </a:p>
          <a:p>
            <a:pPr algn="l"/>
            <a:r>
              <a:rPr lang="it-IT" sz="1800" dirty="0">
                <a:latin typeface="Barlow" panose="00000500000000000000" pitchFamily="2" charset="0"/>
              </a:rPr>
              <a:t>Gruppi: l’applicazione include un’opzione di raggruppamento che ti consente di raggruppare i dispositivi smart in modo da poterli controllare tutti in un colpo solo. Ad esempio puoi raggruppare tutte le luci intelligenti della zona giorno e quando vai a letto, con un solo tocco le spegni tutte contemporaneamente. </a:t>
            </a:r>
          </a:p>
          <a:p>
            <a:pPr algn="l"/>
            <a:r>
              <a:rPr lang="it-IT" sz="1800" dirty="0">
                <a:latin typeface="Barlow" panose="00000500000000000000" pitchFamily="2" charset="0"/>
              </a:rPr>
              <a:t>Controllo vocale: molti prodotti compatibili con Smart Life hanno un’integrazione con Google Home e/o Amazon Alexa. Ciò significa che puoi controllare i dispositivi tramite comandi vocali. Quindi basta usare la voce per chiedere a Google e/o Alexa di accendere le luci, spegnere il riscaldamento o abbassare le tapparelle. </a:t>
            </a:r>
          </a:p>
          <a:p>
            <a:pPr algn="l"/>
            <a:r>
              <a:rPr lang="it-IT" sz="1800" dirty="0">
                <a:latin typeface="Barlow" panose="00000500000000000000" pitchFamily="2" charset="0"/>
              </a:rPr>
              <a:t>Automazione: grazie a Smart Life puoi creare varie automazioni. Questo significa che non dovrai usare l’app o i comandi vocali per eseguire un’azione. Avverrà tutto in automatico, ad esempio puoi impostare un’automazione per spegnere tutti i tuoi dispositivi quando esci di casa, o per chiudere le tende da sole in base alla velocità del vento.</a:t>
            </a:r>
          </a:p>
          <a:p>
            <a:pPr algn="l"/>
            <a:r>
              <a:rPr lang="it-IT" sz="1800" dirty="0">
                <a:latin typeface="Barlow" panose="00000500000000000000" pitchFamily="2" charset="0"/>
              </a:rPr>
              <a:t>Interruttore orario: l’app vi permette di impostare orari o timer per il funzionamento automatico di tutti i dispositivi.</a:t>
            </a:r>
            <a:endParaRPr lang="it-IT" dirty="0">
              <a:effectLst/>
              <a:latin typeface="Barlow" panose="00000500000000000000" pitchFamily="2" charset="0"/>
            </a:endParaRPr>
          </a:p>
        </p:txBody>
      </p:sp>
      <p:pic>
        <p:nvPicPr>
          <p:cNvPr id="5" name="Immagine 4">
            <a:extLst>
              <a:ext uri="{FF2B5EF4-FFF2-40B4-BE49-F238E27FC236}">
                <a16:creationId xmlns:a16="http://schemas.microsoft.com/office/drawing/2014/main" id="{BE6629DE-3D5E-97A0-0BC3-EAEDFC7C3CE8}"/>
              </a:ext>
            </a:extLst>
          </p:cNvPr>
          <p:cNvPicPr>
            <a:picLocks noChangeAspect="1"/>
          </p:cNvPicPr>
          <p:nvPr/>
        </p:nvPicPr>
        <p:blipFill rotWithShape="1">
          <a:blip r:embed="rId3"/>
          <a:srcRect l="54814"/>
          <a:stretch/>
        </p:blipFill>
        <p:spPr>
          <a:xfrm>
            <a:off x="9342944" y="4811229"/>
            <a:ext cx="2888610" cy="1848481"/>
          </a:xfrm>
          <a:prstGeom prst="rect">
            <a:avLst/>
          </a:prstGeom>
        </p:spPr>
      </p:pic>
      <p:pic>
        <p:nvPicPr>
          <p:cNvPr id="7" name="Immagine 6">
            <a:extLst>
              <a:ext uri="{FF2B5EF4-FFF2-40B4-BE49-F238E27FC236}">
                <a16:creationId xmlns:a16="http://schemas.microsoft.com/office/drawing/2014/main" id="{5F190798-C35F-E451-58C1-B51295716A39}"/>
              </a:ext>
            </a:extLst>
          </p:cNvPr>
          <p:cNvPicPr>
            <a:picLocks noChangeAspect="1"/>
          </p:cNvPicPr>
          <p:nvPr/>
        </p:nvPicPr>
        <p:blipFill rotWithShape="1">
          <a:blip r:embed="rId4"/>
          <a:srcRect r="66751"/>
          <a:stretch/>
        </p:blipFill>
        <p:spPr>
          <a:xfrm>
            <a:off x="9342944" y="2962749"/>
            <a:ext cx="2133053" cy="1848481"/>
          </a:xfrm>
          <a:prstGeom prst="rect">
            <a:avLst/>
          </a:prstGeom>
        </p:spPr>
      </p:pic>
      <p:pic>
        <p:nvPicPr>
          <p:cNvPr id="9" name="Immagine 8">
            <a:extLst>
              <a:ext uri="{FF2B5EF4-FFF2-40B4-BE49-F238E27FC236}">
                <a16:creationId xmlns:a16="http://schemas.microsoft.com/office/drawing/2014/main" id="{3A6D88DE-E266-A0F8-039F-36F381D8169A}"/>
              </a:ext>
            </a:extLst>
          </p:cNvPr>
          <p:cNvPicPr>
            <a:picLocks noChangeAspect="1"/>
          </p:cNvPicPr>
          <p:nvPr/>
        </p:nvPicPr>
        <p:blipFill>
          <a:blip r:embed="rId5"/>
          <a:stretch>
            <a:fillRect/>
          </a:stretch>
        </p:blipFill>
        <p:spPr>
          <a:xfrm>
            <a:off x="4333213" y="123953"/>
            <a:ext cx="2876550" cy="1333500"/>
          </a:xfrm>
          <a:prstGeom prst="rect">
            <a:avLst/>
          </a:prstGeom>
        </p:spPr>
      </p:pic>
    </p:spTree>
    <p:extLst>
      <p:ext uri="{BB962C8B-B14F-4D97-AF65-F5344CB8AC3E}">
        <p14:creationId xmlns:p14="http://schemas.microsoft.com/office/powerpoint/2010/main" val="1204834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4">
            <a:extLst>
              <a:ext uri="{FF2B5EF4-FFF2-40B4-BE49-F238E27FC236}">
                <a16:creationId xmlns:a16="http://schemas.microsoft.com/office/drawing/2014/main" id="{71AB0FC9-A2F3-4D6A-88AE-B3D29250E918}"/>
              </a:ext>
            </a:extLst>
          </p:cNvPr>
          <p:cNvSpPr txBox="1">
            <a:spLocks/>
          </p:cNvSpPr>
          <p:nvPr/>
        </p:nvSpPr>
        <p:spPr>
          <a:xfrm>
            <a:off x="302140" y="1796866"/>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Tahoma" panose="020B0604030504040204" pitchFamily="34" charset="0"/>
                <a:ea typeface="Tahoma" panose="020B0604030504040204" pitchFamily="34" charset="0"/>
                <a:cs typeface="Tahoma" panose="020B0604030504040204" pitchFamily="34" charset="0"/>
              </a:rPr>
              <a:t>SLIDEARIO</a:t>
            </a:r>
          </a:p>
        </p:txBody>
      </p:sp>
      <p:sp>
        <p:nvSpPr>
          <p:cNvPr id="5" name="Sottotitolo 4">
            <a:extLst>
              <a:ext uri="{FF2B5EF4-FFF2-40B4-BE49-F238E27FC236}">
                <a16:creationId xmlns:a16="http://schemas.microsoft.com/office/drawing/2014/main" id="{BDC1D580-A6EB-534C-5539-BD0AC7FBA74D}"/>
              </a:ext>
            </a:extLst>
          </p:cNvPr>
          <p:cNvSpPr txBox="1">
            <a:spLocks/>
          </p:cNvSpPr>
          <p:nvPr/>
        </p:nvSpPr>
        <p:spPr>
          <a:xfrm>
            <a:off x="3375915" y="1699983"/>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Symbol" panose="05050102010706020507" pitchFamily="18" charset="2"/>
              </a:rPr>
              <a:t>SLIDEARIO</a:t>
            </a:r>
          </a:p>
        </p:txBody>
      </p:sp>
      <p:sp>
        <p:nvSpPr>
          <p:cNvPr id="6" name="Sottotitolo 4">
            <a:extLst>
              <a:ext uri="{FF2B5EF4-FFF2-40B4-BE49-F238E27FC236}">
                <a16:creationId xmlns:a16="http://schemas.microsoft.com/office/drawing/2014/main" id="{BC70FA8C-DAEE-C2AC-AB7C-39F4FF604A2C}"/>
              </a:ext>
            </a:extLst>
          </p:cNvPr>
          <p:cNvSpPr txBox="1">
            <a:spLocks/>
          </p:cNvSpPr>
          <p:nvPr/>
        </p:nvSpPr>
        <p:spPr>
          <a:xfrm>
            <a:off x="1160720" y="2694726"/>
            <a:ext cx="3766880" cy="8104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Vivaldi" panose="03020602050506090804" pitchFamily="66" charset="0"/>
              </a:rPr>
              <a:t>SLIDEARIO</a:t>
            </a:r>
          </a:p>
        </p:txBody>
      </p:sp>
      <p:sp>
        <p:nvSpPr>
          <p:cNvPr id="7" name="Sottotitolo 4">
            <a:extLst>
              <a:ext uri="{FF2B5EF4-FFF2-40B4-BE49-F238E27FC236}">
                <a16:creationId xmlns:a16="http://schemas.microsoft.com/office/drawing/2014/main" id="{ED83B822-0E10-1F3E-0797-BB21AB3E4427}"/>
              </a:ext>
            </a:extLst>
          </p:cNvPr>
          <p:cNvSpPr txBox="1">
            <a:spLocks/>
          </p:cNvSpPr>
          <p:nvPr/>
        </p:nvSpPr>
        <p:spPr>
          <a:xfrm>
            <a:off x="307160" y="3488070"/>
            <a:ext cx="3296980" cy="81047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Kristen ITC" panose="03050502040202030202" pitchFamily="66" charset="0"/>
              </a:rPr>
              <a:t>SLIDEARIO</a:t>
            </a:r>
          </a:p>
        </p:txBody>
      </p:sp>
      <p:sp>
        <p:nvSpPr>
          <p:cNvPr id="8" name="Sottotitolo 4">
            <a:extLst>
              <a:ext uri="{FF2B5EF4-FFF2-40B4-BE49-F238E27FC236}">
                <a16:creationId xmlns:a16="http://schemas.microsoft.com/office/drawing/2014/main" id="{C0CE57E2-B98D-EFC6-6928-3C27DB66B632}"/>
              </a:ext>
            </a:extLst>
          </p:cNvPr>
          <p:cNvSpPr txBox="1">
            <a:spLocks/>
          </p:cNvSpPr>
          <p:nvPr/>
        </p:nvSpPr>
        <p:spPr>
          <a:xfrm>
            <a:off x="7632700" y="3680323"/>
            <a:ext cx="4953000" cy="8104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a:latin typeface="Wide Latin" panose="020A0A07050505020404" pitchFamily="18" charset="0"/>
              </a:rPr>
              <a:t>SLIDEARIO</a:t>
            </a:r>
            <a:endParaRPr lang="it-IT" sz="4000" dirty="0">
              <a:latin typeface="Wide Latin" panose="020A0A07050505020404" pitchFamily="18" charset="0"/>
            </a:endParaRPr>
          </a:p>
        </p:txBody>
      </p:sp>
      <p:sp>
        <p:nvSpPr>
          <p:cNvPr id="9" name="Sottotitolo 4">
            <a:extLst>
              <a:ext uri="{FF2B5EF4-FFF2-40B4-BE49-F238E27FC236}">
                <a16:creationId xmlns:a16="http://schemas.microsoft.com/office/drawing/2014/main" id="{725EC445-8AAE-725E-8C96-4A240A7C527B}"/>
              </a:ext>
            </a:extLst>
          </p:cNvPr>
          <p:cNvSpPr txBox="1">
            <a:spLocks/>
          </p:cNvSpPr>
          <p:nvPr/>
        </p:nvSpPr>
        <p:spPr>
          <a:xfrm>
            <a:off x="3279110" y="4538330"/>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Castellar" panose="020A0402060406010301" pitchFamily="18" charset="0"/>
              </a:rPr>
              <a:t>SLIDEARIO</a:t>
            </a:r>
          </a:p>
        </p:txBody>
      </p:sp>
      <p:sp>
        <p:nvSpPr>
          <p:cNvPr id="10" name="Sottotitolo 4">
            <a:extLst>
              <a:ext uri="{FF2B5EF4-FFF2-40B4-BE49-F238E27FC236}">
                <a16:creationId xmlns:a16="http://schemas.microsoft.com/office/drawing/2014/main" id="{D0943193-78A2-DA5A-DE54-CC5AB679AC0B}"/>
              </a:ext>
            </a:extLst>
          </p:cNvPr>
          <p:cNvSpPr txBox="1">
            <a:spLocks/>
          </p:cNvSpPr>
          <p:nvPr/>
        </p:nvSpPr>
        <p:spPr>
          <a:xfrm>
            <a:off x="5598040" y="1242783"/>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Algerian" panose="04020705040A02060702" pitchFamily="82" charset="0"/>
              </a:rPr>
              <a:t>SLIDEARIO</a:t>
            </a:r>
          </a:p>
        </p:txBody>
      </p:sp>
      <p:sp>
        <p:nvSpPr>
          <p:cNvPr id="11" name="Sottotitolo 4">
            <a:extLst>
              <a:ext uri="{FF2B5EF4-FFF2-40B4-BE49-F238E27FC236}">
                <a16:creationId xmlns:a16="http://schemas.microsoft.com/office/drawing/2014/main" id="{00930891-4D02-B4D4-97C1-8B45662C1A31}"/>
              </a:ext>
            </a:extLst>
          </p:cNvPr>
          <p:cNvSpPr txBox="1">
            <a:spLocks/>
          </p:cNvSpPr>
          <p:nvPr/>
        </p:nvSpPr>
        <p:spPr>
          <a:xfrm>
            <a:off x="4470400" y="3099963"/>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MT Extra" panose="05050102010205020202" pitchFamily="18" charset="2"/>
              </a:rPr>
              <a:t>SLIDEARIO</a:t>
            </a:r>
          </a:p>
        </p:txBody>
      </p:sp>
      <p:sp>
        <p:nvSpPr>
          <p:cNvPr id="12" name="Sottotitolo 4">
            <a:extLst>
              <a:ext uri="{FF2B5EF4-FFF2-40B4-BE49-F238E27FC236}">
                <a16:creationId xmlns:a16="http://schemas.microsoft.com/office/drawing/2014/main" id="{B87AAC23-1B78-6F7C-A916-9EC19C84990C}"/>
              </a:ext>
            </a:extLst>
          </p:cNvPr>
          <p:cNvSpPr txBox="1">
            <a:spLocks/>
          </p:cNvSpPr>
          <p:nvPr/>
        </p:nvSpPr>
        <p:spPr>
          <a:xfrm>
            <a:off x="7180520" y="4690731"/>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t>SLIDEARIO</a:t>
            </a:r>
          </a:p>
        </p:txBody>
      </p:sp>
      <p:sp>
        <p:nvSpPr>
          <p:cNvPr id="13" name="Sottotitolo 4">
            <a:extLst>
              <a:ext uri="{FF2B5EF4-FFF2-40B4-BE49-F238E27FC236}">
                <a16:creationId xmlns:a16="http://schemas.microsoft.com/office/drawing/2014/main" id="{D0DA1448-147E-DEB7-0550-F5D290FEAF52}"/>
              </a:ext>
            </a:extLst>
          </p:cNvPr>
          <p:cNvSpPr txBox="1">
            <a:spLocks/>
          </p:cNvSpPr>
          <p:nvPr/>
        </p:nvSpPr>
        <p:spPr>
          <a:xfrm>
            <a:off x="9072970" y="5501204"/>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a:latin typeface="Berlin Sans FB Demi" panose="020E0802020502020306" pitchFamily="34" charset="0"/>
              </a:rPr>
              <a:t>SLIDEARIO</a:t>
            </a:r>
            <a:endParaRPr lang="it-IT" sz="4000" dirty="0">
              <a:latin typeface="Berlin Sans FB Demi" panose="020E0802020502020306" pitchFamily="34" charset="0"/>
            </a:endParaRPr>
          </a:p>
        </p:txBody>
      </p:sp>
      <p:sp>
        <p:nvSpPr>
          <p:cNvPr id="14" name="Sottotitolo 4">
            <a:extLst>
              <a:ext uri="{FF2B5EF4-FFF2-40B4-BE49-F238E27FC236}">
                <a16:creationId xmlns:a16="http://schemas.microsoft.com/office/drawing/2014/main" id="{E97324D0-49CA-2069-3125-91B554864FDC}"/>
              </a:ext>
            </a:extLst>
          </p:cNvPr>
          <p:cNvSpPr txBox="1">
            <a:spLocks/>
          </p:cNvSpPr>
          <p:nvPr/>
        </p:nvSpPr>
        <p:spPr>
          <a:xfrm>
            <a:off x="302140" y="4385930"/>
            <a:ext cx="20904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Bahnschrift SemiBold Condensed" panose="020B0502040204020203" pitchFamily="34" charset="0"/>
              </a:rPr>
              <a:t>SLIDEARIO</a:t>
            </a:r>
          </a:p>
        </p:txBody>
      </p:sp>
      <p:sp>
        <p:nvSpPr>
          <p:cNvPr id="15" name="Sottotitolo 4">
            <a:extLst>
              <a:ext uri="{FF2B5EF4-FFF2-40B4-BE49-F238E27FC236}">
                <a16:creationId xmlns:a16="http://schemas.microsoft.com/office/drawing/2014/main" id="{A63EA905-624F-DBE8-FAB9-7EB28BFB9079}"/>
              </a:ext>
            </a:extLst>
          </p:cNvPr>
          <p:cNvSpPr txBox="1">
            <a:spLocks/>
          </p:cNvSpPr>
          <p:nvPr/>
        </p:nvSpPr>
        <p:spPr>
          <a:xfrm>
            <a:off x="6310645" y="2790614"/>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Vladimir Script" panose="03050402040407070305" pitchFamily="66" charset="0"/>
              </a:rPr>
              <a:t>SLIDEARIO</a:t>
            </a:r>
          </a:p>
        </p:txBody>
      </p:sp>
      <p:sp>
        <p:nvSpPr>
          <p:cNvPr id="16" name="Sottotitolo 4">
            <a:extLst>
              <a:ext uri="{FF2B5EF4-FFF2-40B4-BE49-F238E27FC236}">
                <a16:creationId xmlns:a16="http://schemas.microsoft.com/office/drawing/2014/main" id="{925C039D-7224-FE34-EE2A-C0C52CBE5E00}"/>
              </a:ext>
            </a:extLst>
          </p:cNvPr>
          <p:cNvSpPr txBox="1">
            <a:spLocks/>
          </p:cNvSpPr>
          <p:nvPr/>
        </p:nvSpPr>
        <p:spPr>
          <a:xfrm>
            <a:off x="4927600" y="5522175"/>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Bauhaus 93" panose="04030905020B02020C02" pitchFamily="82" charset="0"/>
              </a:rPr>
              <a:t>SLIDEARIO</a:t>
            </a:r>
          </a:p>
        </p:txBody>
      </p:sp>
      <p:sp>
        <p:nvSpPr>
          <p:cNvPr id="17" name="Sottotitolo 4">
            <a:extLst>
              <a:ext uri="{FF2B5EF4-FFF2-40B4-BE49-F238E27FC236}">
                <a16:creationId xmlns:a16="http://schemas.microsoft.com/office/drawing/2014/main" id="{12D9E9A0-39A0-50AB-E860-044BB6877DF9}"/>
              </a:ext>
            </a:extLst>
          </p:cNvPr>
          <p:cNvSpPr txBox="1">
            <a:spLocks/>
          </p:cNvSpPr>
          <p:nvPr/>
        </p:nvSpPr>
        <p:spPr>
          <a:xfrm>
            <a:off x="8150890" y="2772440"/>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Arial Rounded MT Bold" panose="020F0704030504030204" pitchFamily="34" charset="0"/>
              </a:rPr>
              <a:t>SLIDEARIO</a:t>
            </a:r>
          </a:p>
        </p:txBody>
      </p:sp>
      <p:sp>
        <p:nvSpPr>
          <p:cNvPr id="18" name="Sottotitolo 4">
            <a:extLst>
              <a:ext uri="{FF2B5EF4-FFF2-40B4-BE49-F238E27FC236}">
                <a16:creationId xmlns:a16="http://schemas.microsoft.com/office/drawing/2014/main" id="{71C53BFE-7F85-E95F-8AE3-957FEA676C3A}"/>
              </a:ext>
            </a:extLst>
          </p:cNvPr>
          <p:cNvSpPr txBox="1">
            <a:spLocks/>
          </p:cNvSpPr>
          <p:nvPr/>
        </p:nvSpPr>
        <p:spPr>
          <a:xfrm>
            <a:off x="782230" y="5653604"/>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Palace Script MT" panose="030303020206070C0B05" pitchFamily="66" charset="0"/>
              </a:rPr>
              <a:t>SLIDEARIO</a:t>
            </a:r>
          </a:p>
        </p:txBody>
      </p:sp>
      <p:sp>
        <p:nvSpPr>
          <p:cNvPr id="19" name="Sottotitolo 4">
            <a:extLst>
              <a:ext uri="{FF2B5EF4-FFF2-40B4-BE49-F238E27FC236}">
                <a16:creationId xmlns:a16="http://schemas.microsoft.com/office/drawing/2014/main" id="{9B8889DE-1CCF-4532-BD4E-3058F2A02726}"/>
              </a:ext>
            </a:extLst>
          </p:cNvPr>
          <p:cNvSpPr txBox="1">
            <a:spLocks/>
          </p:cNvSpPr>
          <p:nvPr/>
        </p:nvSpPr>
        <p:spPr>
          <a:xfrm>
            <a:off x="8895020" y="1283512"/>
            <a:ext cx="3296980" cy="81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000" dirty="0">
                <a:latin typeface="Abadi" panose="020B0604020104020204" pitchFamily="34" charset="0"/>
              </a:rPr>
              <a:t>SLIDEARIO</a:t>
            </a:r>
          </a:p>
        </p:txBody>
      </p:sp>
      <p:pic>
        <p:nvPicPr>
          <p:cNvPr id="21" name="Immagine 20">
            <a:extLst>
              <a:ext uri="{FF2B5EF4-FFF2-40B4-BE49-F238E27FC236}">
                <a16:creationId xmlns:a16="http://schemas.microsoft.com/office/drawing/2014/main" id="{FB6E328F-CBD1-C2F3-D41D-B95AF7BFFCAE}"/>
              </a:ext>
            </a:extLst>
          </p:cNvPr>
          <p:cNvPicPr>
            <a:picLocks noChangeAspect="1"/>
          </p:cNvPicPr>
          <p:nvPr/>
        </p:nvPicPr>
        <p:blipFill>
          <a:blip r:embed="rId2"/>
          <a:stretch>
            <a:fillRect/>
          </a:stretch>
        </p:blipFill>
        <p:spPr>
          <a:xfrm>
            <a:off x="454025" y="163535"/>
            <a:ext cx="1124754" cy="1006046"/>
          </a:xfrm>
          <a:prstGeom prst="rect">
            <a:avLst/>
          </a:prstGeom>
        </p:spPr>
      </p:pic>
    </p:spTree>
    <p:extLst>
      <p:ext uri="{BB962C8B-B14F-4D97-AF65-F5344CB8AC3E}">
        <p14:creationId xmlns:p14="http://schemas.microsoft.com/office/powerpoint/2010/main" val="58449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3673040" y="287094"/>
            <a:ext cx="4295172" cy="655525"/>
          </a:xfrm>
        </p:spPr>
        <p:txBody>
          <a:bodyPr>
            <a:normAutofit/>
          </a:bodyPr>
          <a:lstStyle/>
          <a:p>
            <a:r>
              <a:rPr lang="it-IT" sz="3200" b="1" dirty="0">
                <a:latin typeface="Helvetica" pitchFamily="2" charset="0"/>
              </a:rPr>
              <a:t>CARATTERISTICHE</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581120" y="1546526"/>
            <a:ext cx="7569916" cy="5056212"/>
          </a:xfrm>
        </p:spPr>
        <p:txBody>
          <a:bodyPr>
            <a:noAutofit/>
          </a:bodyPr>
          <a:lstStyle/>
          <a:p>
            <a:pPr marL="285750" indent="-285750" algn="l">
              <a:buFont typeface="Arial" panose="020B0604020202020204" pitchFamily="34" charset="0"/>
              <a:buChar char="•"/>
            </a:pPr>
            <a:r>
              <a:rPr lang="it-IT" sz="2000" dirty="0">
                <a:solidFill>
                  <a:srgbClr val="0C0C0C"/>
                </a:solidFill>
                <a:latin typeface="Barlow" pitchFamily="2" charset="77"/>
              </a:rPr>
              <a:t>Compatibili con assistenti vocali, GOOGLE HOME – ALEXA</a:t>
            </a:r>
          </a:p>
          <a:p>
            <a:pPr marL="285750" indent="-285750" algn="l">
              <a:buFont typeface="Arial" panose="020B0604020202020204" pitchFamily="34" charset="0"/>
              <a:buChar char="•"/>
            </a:pPr>
            <a:r>
              <a:rPr lang="it-IT" sz="2000" dirty="0">
                <a:solidFill>
                  <a:srgbClr val="0C0C0C"/>
                </a:solidFill>
                <a:latin typeface="Barlow" pitchFamily="2" charset="77"/>
              </a:rPr>
              <a:t>APP tra le più stabili ed usate: SMART-LIFE, TUJA</a:t>
            </a:r>
          </a:p>
          <a:p>
            <a:pPr marL="285750" indent="-285750" algn="l">
              <a:buFont typeface="Arial" panose="020B0604020202020204" pitchFamily="34" charset="0"/>
              <a:buChar char="•"/>
            </a:pPr>
            <a:r>
              <a:rPr lang="it-IT" sz="2000" dirty="0">
                <a:solidFill>
                  <a:srgbClr val="0C0C0C"/>
                </a:solidFill>
                <a:latin typeface="Barlow" pitchFamily="2" charset="77"/>
              </a:rPr>
              <a:t>Casistica guasti 0%</a:t>
            </a:r>
          </a:p>
          <a:p>
            <a:pPr marL="285750" indent="-285750" algn="l">
              <a:buFont typeface="Arial" panose="020B0604020202020204" pitchFamily="34" charset="0"/>
              <a:buChar char="•"/>
            </a:pPr>
            <a:r>
              <a:rPr lang="it-IT" sz="2000" dirty="0">
                <a:solidFill>
                  <a:srgbClr val="0C0C0C"/>
                </a:solidFill>
                <a:latin typeface="Barlow" pitchFamily="2" charset="77"/>
              </a:rPr>
              <a:t>I KIT sono un insieme di 2 articoli a listino</a:t>
            </a:r>
          </a:p>
          <a:p>
            <a:pPr marL="285750" indent="-285750" algn="l">
              <a:buFont typeface="Arial" panose="020B0604020202020204" pitchFamily="34" charset="0"/>
              <a:buChar char="•"/>
            </a:pPr>
            <a:r>
              <a:rPr lang="it-IT" sz="2000" dirty="0">
                <a:solidFill>
                  <a:srgbClr val="0C0C0C"/>
                </a:solidFill>
                <a:latin typeface="Barlow" pitchFamily="2" charset="77"/>
              </a:rPr>
              <a:t>FACILITA ‘ DI INSTALLAZIONE</a:t>
            </a:r>
          </a:p>
          <a:p>
            <a:pPr marL="285750" indent="-285750" algn="l">
              <a:buFont typeface="Arial" panose="020B0604020202020204" pitchFamily="34" charset="0"/>
              <a:buChar char="•"/>
            </a:pPr>
            <a:r>
              <a:rPr lang="it-IT" sz="2000" dirty="0">
                <a:solidFill>
                  <a:srgbClr val="0C0C0C"/>
                </a:solidFill>
                <a:latin typeface="Barlow" pitchFamily="2" charset="77"/>
              </a:rPr>
              <a:t>FACILITA’ DI UTILIZZO</a:t>
            </a:r>
          </a:p>
          <a:p>
            <a:pPr marL="285750" indent="-285750" algn="l">
              <a:buFont typeface="Arial" panose="020B0604020202020204" pitchFamily="34" charset="0"/>
              <a:buChar char="•"/>
            </a:pPr>
            <a:r>
              <a:rPr lang="it-IT" sz="2000" dirty="0">
                <a:solidFill>
                  <a:srgbClr val="0C0C0C"/>
                </a:solidFill>
                <a:latin typeface="Barlow" pitchFamily="2" charset="77"/>
              </a:rPr>
              <a:t>NON SI ROMPONO MURI, NIENTE RICERCE DI PASSAGGI</a:t>
            </a:r>
          </a:p>
          <a:p>
            <a:pPr marL="285750" indent="-285750" algn="l">
              <a:buFont typeface="Arial" panose="020B0604020202020204" pitchFamily="34" charset="0"/>
              <a:buChar char="•"/>
            </a:pPr>
            <a:r>
              <a:rPr lang="it-IT" sz="2000" dirty="0">
                <a:solidFill>
                  <a:srgbClr val="0C0C0C"/>
                </a:solidFill>
                <a:latin typeface="Barlow" pitchFamily="2" charset="77"/>
              </a:rPr>
              <a:t>RISPARMIO E MARGINE PER L’INSTALLATORE</a:t>
            </a:r>
          </a:p>
          <a:p>
            <a:pPr marL="285750" indent="-285750" algn="l">
              <a:buFont typeface="Arial" panose="020B0604020202020204" pitchFamily="34" charset="0"/>
              <a:buChar char="•"/>
            </a:pPr>
            <a:r>
              <a:rPr lang="it-IT" sz="2000" dirty="0">
                <a:solidFill>
                  <a:srgbClr val="0C0C0C"/>
                </a:solidFill>
                <a:latin typeface="Barlow" pitchFamily="2" charset="77"/>
              </a:rPr>
              <a:t>OTTIMO MARGINE PER IL RIVENDITORE</a:t>
            </a:r>
          </a:p>
          <a:p>
            <a:pPr marL="285750" indent="-285750" algn="l">
              <a:buFont typeface="Arial" panose="020B0604020202020204" pitchFamily="34" charset="0"/>
              <a:buChar char="•"/>
            </a:pPr>
            <a:r>
              <a:rPr lang="it-IT" sz="2000" dirty="0">
                <a:solidFill>
                  <a:srgbClr val="0C0C0C"/>
                </a:solidFill>
                <a:latin typeface="Barlow" pitchFamily="2" charset="77"/>
              </a:rPr>
              <a:t>PRODOTTO UNICO SUL MERCATO</a:t>
            </a:r>
          </a:p>
          <a:p>
            <a:pPr marL="285750" indent="-285750" algn="l">
              <a:buFont typeface="Arial" panose="020B0604020202020204" pitchFamily="34" charset="0"/>
              <a:buChar char="•"/>
            </a:pPr>
            <a:r>
              <a:rPr lang="it-IT" sz="2000" dirty="0">
                <a:solidFill>
                  <a:srgbClr val="0C0C0C"/>
                </a:solidFill>
                <a:highlight>
                  <a:srgbClr val="FFFF00"/>
                </a:highlight>
                <a:latin typeface="Barlow" pitchFamily="2" charset="77"/>
              </a:rPr>
              <a:t>Utilizzabili dove la fantasia regna sovrana</a:t>
            </a:r>
          </a:p>
          <a:p>
            <a:pPr marL="285750" indent="-285750" algn="l">
              <a:buFont typeface="Arial" panose="020B0604020202020204" pitchFamily="34" charset="0"/>
              <a:buChar char="•"/>
            </a:pPr>
            <a:r>
              <a:rPr lang="it-IT" sz="2000" dirty="0">
                <a:solidFill>
                  <a:srgbClr val="0C0C0C"/>
                </a:solidFill>
                <a:highlight>
                  <a:srgbClr val="FFFF00"/>
                </a:highlight>
                <a:latin typeface="Barlow" pitchFamily="2" charset="77"/>
              </a:rPr>
              <a:t>Oltre che nelle case, chiese, musei, centri storici, navi, camper.</a:t>
            </a:r>
          </a:p>
          <a:p>
            <a:pPr algn="l"/>
            <a:endParaRPr lang="it-IT" sz="2000" dirty="0"/>
          </a:p>
        </p:txBody>
      </p:sp>
      <p:pic>
        <p:nvPicPr>
          <p:cNvPr id="4" name="Immagine 3">
            <a:extLst>
              <a:ext uri="{FF2B5EF4-FFF2-40B4-BE49-F238E27FC236}">
                <a16:creationId xmlns:a16="http://schemas.microsoft.com/office/drawing/2014/main" id="{F60AF9D2-2DBF-119A-5A3C-E215C4952B6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8" name="Immagine 7">
            <a:extLst>
              <a:ext uri="{FF2B5EF4-FFF2-40B4-BE49-F238E27FC236}">
                <a16:creationId xmlns:a16="http://schemas.microsoft.com/office/drawing/2014/main" id="{3AF32970-571F-BBE2-7AA6-F6ABD64B1A07}"/>
              </a:ext>
            </a:extLst>
          </p:cNvPr>
          <p:cNvPicPr>
            <a:picLocks noChangeAspect="1"/>
          </p:cNvPicPr>
          <p:nvPr/>
        </p:nvPicPr>
        <p:blipFill>
          <a:blip r:embed="rId3"/>
          <a:stretch>
            <a:fillRect/>
          </a:stretch>
        </p:blipFill>
        <p:spPr>
          <a:xfrm>
            <a:off x="8948367" y="1408813"/>
            <a:ext cx="2363131" cy="5433238"/>
          </a:xfrm>
          <a:prstGeom prst="rect">
            <a:avLst/>
          </a:prstGeom>
        </p:spPr>
      </p:pic>
    </p:spTree>
    <p:extLst>
      <p:ext uri="{BB962C8B-B14F-4D97-AF65-F5344CB8AC3E}">
        <p14:creationId xmlns:p14="http://schemas.microsoft.com/office/powerpoint/2010/main" val="1543625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FA7E9261-55AC-2D20-E50D-93549E457522}"/>
              </a:ext>
            </a:extLst>
          </p:cNvPr>
          <p:cNvPicPr>
            <a:picLocks noChangeAspect="1"/>
          </p:cNvPicPr>
          <p:nvPr/>
        </p:nvPicPr>
        <p:blipFill>
          <a:blip r:embed="rId2"/>
          <a:stretch>
            <a:fillRect/>
          </a:stretch>
        </p:blipFill>
        <p:spPr>
          <a:xfrm>
            <a:off x="454025" y="385805"/>
            <a:ext cx="1374775" cy="1229680"/>
          </a:xfrm>
          <a:prstGeom prst="rect">
            <a:avLst/>
          </a:prstGeom>
        </p:spPr>
      </p:pic>
      <p:pic>
        <p:nvPicPr>
          <p:cNvPr id="15" name="Immagine 14">
            <a:extLst>
              <a:ext uri="{FF2B5EF4-FFF2-40B4-BE49-F238E27FC236}">
                <a16:creationId xmlns:a16="http://schemas.microsoft.com/office/drawing/2014/main" id="{5A756E31-42D2-E338-1E64-917393B59070}"/>
              </a:ext>
            </a:extLst>
          </p:cNvPr>
          <p:cNvPicPr>
            <a:picLocks noChangeAspect="1"/>
          </p:cNvPicPr>
          <p:nvPr/>
        </p:nvPicPr>
        <p:blipFill>
          <a:blip r:embed="rId3"/>
          <a:stretch>
            <a:fillRect/>
          </a:stretch>
        </p:blipFill>
        <p:spPr>
          <a:xfrm>
            <a:off x="1289050" y="1615485"/>
            <a:ext cx="10448925" cy="4324350"/>
          </a:xfrm>
          <a:prstGeom prst="rect">
            <a:avLst/>
          </a:prstGeom>
        </p:spPr>
      </p:pic>
    </p:spTree>
    <p:extLst>
      <p:ext uri="{BB962C8B-B14F-4D97-AF65-F5344CB8AC3E}">
        <p14:creationId xmlns:p14="http://schemas.microsoft.com/office/powerpoint/2010/main" val="89627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3673040" y="287094"/>
            <a:ext cx="4295172" cy="655525"/>
          </a:xfrm>
        </p:spPr>
        <p:txBody>
          <a:bodyPr>
            <a:normAutofit/>
          </a:bodyPr>
          <a:lstStyle/>
          <a:p>
            <a:r>
              <a:rPr lang="it-IT" sz="3200" b="1" dirty="0">
                <a:latin typeface="Helvetica" pitchFamily="2" charset="0"/>
              </a:rPr>
              <a:t>KIT 9301</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659684" y="1993159"/>
            <a:ext cx="7155245" cy="4280049"/>
          </a:xfrm>
        </p:spPr>
        <p:txBody>
          <a:bodyPr>
            <a:noAutofit/>
          </a:bodyPr>
          <a:lstStyle/>
          <a:p>
            <a:pPr algn="l"/>
            <a:r>
              <a:rPr lang="it-IT" sz="1800" dirty="0">
                <a:solidFill>
                  <a:srgbClr val="0C0C0C"/>
                </a:solidFill>
                <a:effectLst/>
                <a:latin typeface="Barlow" pitchFamily="2" charset="77"/>
              </a:rPr>
              <a:t>KIT ATTUATORE</a:t>
            </a:r>
          </a:p>
          <a:p>
            <a:pPr algn="l"/>
            <a:r>
              <a:rPr lang="it-IT" sz="1800" b="0" dirty="0">
                <a:solidFill>
                  <a:srgbClr val="0C0C0C"/>
                </a:solidFill>
                <a:effectLst/>
                <a:latin typeface="Barlow" pitchFamily="2" charset="77"/>
              </a:rPr>
              <a:t>Il kit 9301 contiene un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smart 9321 ed un pulsante singolo wireless 9320. </a:t>
            </a:r>
          </a:p>
          <a:p>
            <a:pPr algn="l"/>
            <a:r>
              <a:rPr lang="it-IT" sz="1800" dirty="0">
                <a:solidFill>
                  <a:srgbClr val="0C0C0C"/>
                </a:solidFill>
                <a:latin typeface="Barlow" pitchFamily="2" charset="77"/>
              </a:rPr>
              <a:t>L’attuatore ha un </a:t>
            </a:r>
            <a:r>
              <a:rPr lang="it-IT" sz="1800" dirty="0" err="1">
                <a:solidFill>
                  <a:srgbClr val="0C0C0C"/>
                </a:solidFill>
                <a:latin typeface="Barlow" pitchFamily="2" charset="77"/>
              </a:rPr>
              <a:t>rele</a:t>
            </a:r>
            <a:r>
              <a:rPr lang="it-IT" sz="1800" dirty="0">
                <a:solidFill>
                  <a:srgbClr val="0C0C0C"/>
                </a:solidFill>
                <a:latin typeface="Barlow" pitchFamily="2" charset="77"/>
              </a:rPr>
              <a:t>̀ interno da 5A, protetto da un fusibile. </a:t>
            </a:r>
          </a:p>
          <a:p>
            <a:pPr algn="l"/>
            <a:endParaRPr lang="it-IT" sz="1800" dirty="0">
              <a:solidFill>
                <a:srgbClr val="0C0C0C"/>
              </a:solidFill>
              <a:latin typeface="Barlow" pitchFamily="2" charset="77"/>
            </a:endParaRPr>
          </a:p>
          <a:p>
            <a:pPr algn="l"/>
            <a:r>
              <a:rPr lang="it-IT" sz="1800" dirty="0">
                <a:solidFill>
                  <a:srgbClr val="0C0C0C"/>
                </a:solidFill>
                <a:latin typeface="Barlow" pitchFamily="2" charset="77"/>
              </a:rPr>
              <a:t>Applicazioni:</a:t>
            </a:r>
          </a:p>
          <a:p>
            <a:pPr marL="285750" indent="-285750" algn="l">
              <a:buFont typeface="Arial" panose="020B0604020202020204" pitchFamily="34" charset="0"/>
              <a:buChar char="•"/>
            </a:pPr>
            <a:r>
              <a:rPr lang="it-IT" sz="1800" dirty="0">
                <a:solidFill>
                  <a:srgbClr val="0C0C0C"/>
                </a:solidFill>
                <a:latin typeface="Barlow" pitchFamily="2" charset="77"/>
              </a:rPr>
              <a:t>Accendere spegnere luci</a:t>
            </a:r>
          </a:p>
          <a:p>
            <a:pPr marL="285750" indent="-285750" algn="l">
              <a:buFont typeface="Arial" panose="020B0604020202020204" pitchFamily="34" charset="0"/>
              <a:buChar char="•"/>
            </a:pPr>
            <a:r>
              <a:rPr lang="it-IT" sz="1800" dirty="0">
                <a:solidFill>
                  <a:srgbClr val="0C0C0C"/>
                </a:solidFill>
                <a:latin typeface="Barlow" pitchFamily="2" charset="77"/>
              </a:rPr>
              <a:t>Utilizzabile per prese comandate</a:t>
            </a:r>
          </a:p>
          <a:p>
            <a:pPr algn="l"/>
            <a:endParaRPr lang="it-IT" sz="1800" dirty="0"/>
          </a:p>
        </p:txBody>
      </p:sp>
      <p:pic>
        <p:nvPicPr>
          <p:cNvPr id="4" name="Immagine 3">
            <a:extLst>
              <a:ext uri="{FF2B5EF4-FFF2-40B4-BE49-F238E27FC236}">
                <a16:creationId xmlns:a16="http://schemas.microsoft.com/office/drawing/2014/main" id="{F60AF9D2-2DBF-119A-5A3C-E215C4952B69}"/>
              </a:ext>
            </a:extLst>
          </p:cNvPr>
          <p:cNvPicPr>
            <a:picLocks noChangeAspect="1"/>
          </p:cNvPicPr>
          <p:nvPr/>
        </p:nvPicPr>
        <p:blipFill>
          <a:blip r:embed="rId2"/>
          <a:stretch>
            <a:fillRect/>
          </a:stretch>
        </p:blipFill>
        <p:spPr>
          <a:xfrm>
            <a:off x="337068" y="163535"/>
            <a:ext cx="1124754" cy="1006046"/>
          </a:xfrm>
          <a:prstGeom prst="rect">
            <a:avLst/>
          </a:prstGeom>
        </p:spPr>
      </p:pic>
      <p:pic>
        <p:nvPicPr>
          <p:cNvPr id="8" name="Immagine 7">
            <a:extLst>
              <a:ext uri="{FF2B5EF4-FFF2-40B4-BE49-F238E27FC236}">
                <a16:creationId xmlns:a16="http://schemas.microsoft.com/office/drawing/2014/main" id="{3AF32970-571F-BBE2-7AA6-F6ABD64B1A07}"/>
              </a:ext>
            </a:extLst>
          </p:cNvPr>
          <p:cNvPicPr>
            <a:picLocks noChangeAspect="1"/>
          </p:cNvPicPr>
          <p:nvPr/>
        </p:nvPicPr>
        <p:blipFill>
          <a:blip r:embed="rId3"/>
          <a:stretch>
            <a:fillRect/>
          </a:stretch>
        </p:blipFill>
        <p:spPr>
          <a:xfrm>
            <a:off x="8948367" y="1408813"/>
            <a:ext cx="2363131" cy="5433238"/>
          </a:xfrm>
          <a:prstGeom prst="rect">
            <a:avLst/>
          </a:prstGeom>
        </p:spPr>
      </p:pic>
    </p:spTree>
    <p:extLst>
      <p:ext uri="{BB962C8B-B14F-4D97-AF65-F5344CB8AC3E}">
        <p14:creationId xmlns:p14="http://schemas.microsoft.com/office/powerpoint/2010/main" val="244305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244009" y="119635"/>
            <a:ext cx="9144000" cy="820466"/>
          </a:xfrm>
        </p:spPr>
        <p:txBody>
          <a:bodyPr>
            <a:normAutofit/>
          </a:bodyPr>
          <a:lstStyle/>
          <a:p>
            <a:r>
              <a:rPr lang="it-IT" sz="3200" b="1" dirty="0">
                <a:latin typeface="Helvetica" pitchFamily="2" charset="0"/>
              </a:rPr>
              <a:t>KIT 9302</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1003006" y="1509823"/>
            <a:ext cx="7003312" cy="3083442"/>
          </a:xfrm>
        </p:spPr>
        <p:txBody>
          <a:bodyPr>
            <a:noAutofit/>
          </a:bodyPr>
          <a:lstStyle/>
          <a:p>
            <a:pPr algn="l"/>
            <a:r>
              <a:rPr lang="it-IT" sz="1800" b="0" dirty="0">
                <a:solidFill>
                  <a:srgbClr val="0C0C0C"/>
                </a:solidFill>
                <a:effectLst/>
                <a:latin typeface="Barlow" pitchFamily="2" charset="77"/>
              </a:rPr>
              <a:t>KIT DIMMER</a:t>
            </a:r>
            <a:endParaRPr lang="it-IT" sz="1800" dirty="0">
              <a:solidFill>
                <a:srgbClr val="0C0C0C"/>
              </a:solidFill>
              <a:latin typeface="Barlow" pitchFamily="2" charset="77"/>
            </a:endParaRPr>
          </a:p>
          <a:p>
            <a:pPr algn="l"/>
            <a:r>
              <a:rPr lang="it-IT" sz="1800" b="0" dirty="0">
                <a:solidFill>
                  <a:srgbClr val="0C0C0C"/>
                </a:solidFill>
                <a:effectLst/>
                <a:latin typeface="Barlow" pitchFamily="2" charset="77"/>
              </a:rPr>
              <a:t>Il kit 9302 contiene un dimmer smart 9330 ed un pulsante wireless 9320. Un dimmer universale per LED e luci alogene predisposto per comandi vocali e controllo da app è unito ad un pulsante wireless e senza batteria Il dimmer alimentato dalla tensione di rete permette di gestire accensione, spegnimento e </a:t>
            </a:r>
            <a:r>
              <a:rPr lang="it-IT" sz="1800" b="0" dirty="0" err="1">
                <a:solidFill>
                  <a:srgbClr val="0C0C0C"/>
                </a:solidFill>
                <a:effectLst/>
                <a:latin typeface="Barlow" pitchFamily="2" charset="77"/>
              </a:rPr>
              <a:t>dimmerazione</a:t>
            </a:r>
            <a:r>
              <a:rPr lang="it-IT" sz="1800" b="0" dirty="0">
                <a:solidFill>
                  <a:srgbClr val="0C0C0C"/>
                </a:solidFill>
                <a:effectLst/>
                <a:latin typeface="Barlow" pitchFamily="2" charset="77"/>
              </a:rPr>
              <a:t> di luci </a:t>
            </a:r>
            <a:r>
              <a:rPr lang="it-IT" sz="1800" b="0" dirty="0" err="1">
                <a:solidFill>
                  <a:srgbClr val="0C0C0C"/>
                </a:solidFill>
                <a:effectLst/>
                <a:latin typeface="Barlow" pitchFamily="2" charset="77"/>
              </a:rPr>
              <a:t>dimmerabili</a:t>
            </a:r>
            <a:r>
              <a:rPr lang="it-IT" sz="1800" b="0" dirty="0">
                <a:solidFill>
                  <a:srgbClr val="0C0C0C"/>
                </a:solidFill>
                <a:effectLst/>
                <a:latin typeface="Barlow" pitchFamily="2" charset="77"/>
              </a:rPr>
              <a:t>. </a:t>
            </a:r>
            <a:endParaRPr lang="it-IT" sz="1800" dirty="0">
              <a:effectLst/>
            </a:endParaRPr>
          </a:p>
          <a:p>
            <a:pPr algn="l"/>
            <a:r>
              <a:rPr lang="it-IT" sz="1800" b="0" dirty="0">
                <a:solidFill>
                  <a:srgbClr val="0C0C0C"/>
                </a:solidFill>
                <a:effectLst/>
                <a:latin typeface="Barlow" pitchFamily="2" charset="77"/>
              </a:rPr>
              <a:t>Il dimmer </a:t>
            </a:r>
            <a:r>
              <a:rPr lang="it-IT" sz="1800" b="0" dirty="0" err="1">
                <a:solidFill>
                  <a:srgbClr val="0C0C0C"/>
                </a:solidFill>
                <a:effectLst/>
                <a:latin typeface="Barlow" pitchFamily="2" charset="77"/>
              </a:rPr>
              <a:t>funzio</a:t>
            </a:r>
            <a:r>
              <a:rPr lang="it-IT" sz="1800" b="0" dirty="0">
                <a:solidFill>
                  <a:srgbClr val="0C0C0C"/>
                </a:solidFill>
                <a:effectLst/>
                <a:latin typeface="Barlow" pitchFamily="2" charset="77"/>
              </a:rPr>
              <a:t> a </a:t>
            </a:r>
            <a:r>
              <a:rPr lang="it-IT" sz="1800" b="0" dirty="0" err="1">
                <a:solidFill>
                  <a:srgbClr val="0C0C0C"/>
                </a:solidFill>
                <a:effectLst/>
                <a:latin typeface="Barlow" pitchFamily="2" charset="77"/>
              </a:rPr>
              <a:t>a</a:t>
            </a:r>
            <a:r>
              <a:rPr lang="it-IT" sz="1800" b="0" dirty="0">
                <a:solidFill>
                  <a:srgbClr val="0C0C0C"/>
                </a:solidFill>
                <a:effectLst/>
                <a:latin typeface="Barlow" pitchFamily="2" charset="77"/>
              </a:rPr>
              <a:t> 230V</a:t>
            </a:r>
          </a:p>
          <a:p>
            <a:pPr algn="l"/>
            <a:r>
              <a:rPr lang="it-IT" sz="1800" dirty="0">
                <a:solidFill>
                  <a:srgbClr val="0C0C0C"/>
                </a:solidFill>
                <a:latin typeface="Barlow" pitchFamily="2" charset="77"/>
              </a:rPr>
              <a:t>C’è anche il dimmer art. 9327 per gestire strisce led 12-24V</a:t>
            </a:r>
            <a:endParaRPr lang="it-IT" sz="1800" dirty="0">
              <a:effectLst/>
            </a:endParaRPr>
          </a:p>
        </p:txBody>
      </p:sp>
      <p:pic>
        <p:nvPicPr>
          <p:cNvPr id="10" name="Immagine 9" descr="Immagine che contiene testo, martinetto&#10;&#10;Descrizione generata automaticamente">
            <a:extLst>
              <a:ext uri="{FF2B5EF4-FFF2-40B4-BE49-F238E27FC236}">
                <a16:creationId xmlns:a16="http://schemas.microsoft.com/office/drawing/2014/main" id="{64E12392-5FFE-B54C-AB41-9A292943FC64}"/>
              </a:ext>
            </a:extLst>
          </p:cNvPr>
          <p:cNvPicPr>
            <a:picLocks noChangeAspect="1"/>
          </p:cNvPicPr>
          <p:nvPr/>
        </p:nvPicPr>
        <p:blipFill>
          <a:blip r:embed="rId2"/>
          <a:stretch>
            <a:fillRect/>
          </a:stretch>
        </p:blipFill>
        <p:spPr>
          <a:xfrm>
            <a:off x="8882458" y="1105786"/>
            <a:ext cx="2306536" cy="5222346"/>
          </a:xfrm>
          <a:prstGeom prst="rect">
            <a:avLst/>
          </a:prstGeom>
        </p:spPr>
      </p:pic>
      <p:pic>
        <p:nvPicPr>
          <p:cNvPr id="4" name="Immagine 3">
            <a:extLst>
              <a:ext uri="{FF2B5EF4-FFF2-40B4-BE49-F238E27FC236}">
                <a16:creationId xmlns:a16="http://schemas.microsoft.com/office/drawing/2014/main" id="{048DBC46-EF6C-204D-D425-FEA96D1480C1}"/>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2755049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AAD99-E61D-3F4D-8FC5-C5E8E0BE32BF}"/>
              </a:ext>
            </a:extLst>
          </p:cNvPr>
          <p:cNvSpPr>
            <a:spLocks noGrp="1"/>
          </p:cNvSpPr>
          <p:nvPr>
            <p:ph type="ctrTitle"/>
          </p:nvPr>
        </p:nvSpPr>
        <p:spPr>
          <a:xfrm>
            <a:off x="1524000" y="86060"/>
            <a:ext cx="9144000" cy="861718"/>
          </a:xfrm>
        </p:spPr>
        <p:txBody>
          <a:bodyPr>
            <a:normAutofit/>
          </a:bodyPr>
          <a:lstStyle/>
          <a:p>
            <a:r>
              <a:rPr lang="it-IT" sz="3200" b="1" dirty="0">
                <a:latin typeface="Helvetica" pitchFamily="2" charset="0"/>
              </a:rPr>
              <a:t>KIT  9303</a:t>
            </a:r>
          </a:p>
        </p:txBody>
      </p:sp>
      <p:sp>
        <p:nvSpPr>
          <p:cNvPr id="3" name="Sottotitolo 2">
            <a:extLst>
              <a:ext uri="{FF2B5EF4-FFF2-40B4-BE49-F238E27FC236}">
                <a16:creationId xmlns:a16="http://schemas.microsoft.com/office/drawing/2014/main" id="{C772BCE7-6B4C-DC42-AF3A-0E146B3B8533}"/>
              </a:ext>
            </a:extLst>
          </p:cNvPr>
          <p:cNvSpPr>
            <a:spLocks noGrp="1"/>
          </p:cNvSpPr>
          <p:nvPr>
            <p:ph type="subTitle" idx="1"/>
          </p:nvPr>
        </p:nvSpPr>
        <p:spPr>
          <a:xfrm>
            <a:off x="619383" y="1645675"/>
            <a:ext cx="7865399" cy="4820744"/>
          </a:xfrm>
        </p:spPr>
        <p:txBody>
          <a:bodyPr>
            <a:noAutofit/>
          </a:bodyPr>
          <a:lstStyle/>
          <a:p>
            <a:pPr algn="l"/>
            <a:r>
              <a:rPr lang="it-IT" sz="1800" b="0" dirty="0">
                <a:solidFill>
                  <a:srgbClr val="0C0C0C"/>
                </a:solidFill>
                <a:effectLst/>
                <a:latin typeface="Barlow" pitchFamily="2" charset="77"/>
              </a:rPr>
              <a:t>KIT IMPULSIVO</a:t>
            </a:r>
          </a:p>
          <a:p>
            <a:pPr algn="l"/>
            <a:r>
              <a:rPr lang="it-IT" sz="1800" b="0" dirty="0">
                <a:solidFill>
                  <a:srgbClr val="0C0C0C"/>
                </a:solidFill>
                <a:effectLst/>
                <a:latin typeface="Barlow" pitchFamily="2" charset="77"/>
              </a:rPr>
              <a:t>Il kit 9303 contiene un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smart a contatti puliti impulsivo 9324 ed un pulsante wireless 9320. </a:t>
            </a:r>
          </a:p>
          <a:p>
            <a:pPr algn="l"/>
            <a:r>
              <a:rPr lang="it-IT" sz="1800" b="0" dirty="0">
                <a:solidFill>
                  <a:srgbClr val="0C0C0C"/>
                </a:solidFill>
                <a:effectLst/>
                <a:latin typeface="Barlow" pitchFamily="2" charset="77"/>
              </a:rPr>
              <a:t>È la soluzione che vi permette di comandare da remoto un’</a:t>
            </a:r>
            <a:r>
              <a:rPr lang="it-IT" sz="1800" b="0" dirty="0" err="1">
                <a:solidFill>
                  <a:srgbClr val="0C0C0C"/>
                </a:solidFill>
                <a:effectLst/>
                <a:latin typeface="Barlow" pitchFamily="2" charset="77"/>
              </a:rPr>
              <a:t>elettroserratura</a:t>
            </a:r>
            <a:r>
              <a:rPr lang="it-IT" sz="1800" b="0" dirty="0">
                <a:solidFill>
                  <a:srgbClr val="0C0C0C"/>
                </a:solidFill>
                <a:effectLst/>
                <a:latin typeface="Barlow" pitchFamily="2" charset="77"/>
              </a:rPr>
              <a:t> senza preoccuparvi di come cablare il pulsante oppure di collegarvi ad un </a:t>
            </a:r>
            <a:r>
              <a:rPr lang="it-IT" sz="1800" b="0" dirty="0" err="1">
                <a:solidFill>
                  <a:srgbClr val="0C0C0C"/>
                </a:solidFill>
                <a:effectLst/>
                <a:latin typeface="Barlow" pitchFamily="2" charset="77"/>
              </a:rPr>
              <a:t>rele</a:t>
            </a:r>
            <a:r>
              <a:rPr lang="it-IT" sz="1800" b="0" dirty="0">
                <a:solidFill>
                  <a:srgbClr val="0C0C0C"/>
                </a:solidFill>
                <a:effectLst/>
                <a:latin typeface="Barlow" pitchFamily="2" charset="77"/>
              </a:rPr>
              <a:t>̀ passo passo </a:t>
            </a:r>
            <a:r>
              <a:rPr lang="it-IT" sz="1800" b="0" dirty="0" err="1">
                <a:solidFill>
                  <a:srgbClr val="0C0C0C"/>
                </a:solidFill>
                <a:effectLst/>
                <a:latin typeface="Barlow" pitchFamily="2" charset="77"/>
              </a:rPr>
              <a:t>gia</a:t>
            </a:r>
            <a:r>
              <a:rPr lang="it-IT" sz="1800" b="0" dirty="0">
                <a:solidFill>
                  <a:srgbClr val="0C0C0C"/>
                </a:solidFill>
                <a:effectLst/>
                <a:latin typeface="Barlow" pitchFamily="2" charset="77"/>
              </a:rPr>
              <a:t>̀ esistente e comandarlo con un modulo smart e anche con un pulsante wireless senza batteria. </a:t>
            </a:r>
          </a:p>
          <a:p>
            <a:pPr algn="l"/>
            <a:endParaRPr lang="it-IT" sz="1800" dirty="0">
              <a:solidFill>
                <a:srgbClr val="0C0C0C"/>
              </a:solidFill>
              <a:latin typeface="Barlow" pitchFamily="2" charset="77"/>
            </a:endParaRPr>
          </a:p>
          <a:p>
            <a:pPr algn="l"/>
            <a:r>
              <a:rPr lang="it-IT" sz="1800" dirty="0">
                <a:solidFill>
                  <a:srgbClr val="0C0C0C"/>
                </a:solidFill>
                <a:effectLst/>
                <a:latin typeface="Barlow" pitchFamily="2" charset="77"/>
              </a:rPr>
              <a:t>APPLICAZIONI</a:t>
            </a:r>
          </a:p>
          <a:p>
            <a:pPr marL="285750" indent="-285750" algn="l">
              <a:buFont typeface="Arial" panose="020B0604020202020204" pitchFamily="34" charset="0"/>
              <a:buChar char="•"/>
            </a:pPr>
            <a:r>
              <a:rPr lang="it-IT" sz="1800" dirty="0">
                <a:solidFill>
                  <a:srgbClr val="0C0C0C"/>
                </a:solidFill>
                <a:latin typeface="Barlow" pitchFamily="2" charset="77"/>
              </a:rPr>
              <a:t>Apertura di elettro serrature</a:t>
            </a:r>
          </a:p>
          <a:p>
            <a:pPr marL="285750" indent="-285750" algn="l">
              <a:buFont typeface="Arial" panose="020B0604020202020204" pitchFamily="34" charset="0"/>
              <a:buChar char="•"/>
            </a:pPr>
            <a:r>
              <a:rPr lang="it-IT" sz="1800" dirty="0">
                <a:solidFill>
                  <a:srgbClr val="0C0C0C"/>
                </a:solidFill>
                <a:latin typeface="Barlow" pitchFamily="2" charset="77"/>
              </a:rPr>
              <a:t>Apertura Box, cancelli elettrici</a:t>
            </a:r>
          </a:p>
          <a:p>
            <a:pPr marL="285750" indent="-285750" algn="l">
              <a:buFont typeface="Arial" panose="020B0604020202020204" pitchFamily="34" charset="0"/>
              <a:buChar char="•"/>
            </a:pPr>
            <a:r>
              <a:rPr lang="it-IT" sz="1800" dirty="0">
                <a:solidFill>
                  <a:srgbClr val="0C0C0C"/>
                </a:solidFill>
                <a:latin typeface="Barlow" pitchFamily="2" charset="77"/>
              </a:rPr>
              <a:t>Apertura portoni sezionali</a:t>
            </a:r>
          </a:p>
          <a:p>
            <a:pPr marL="285750" indent="-285750" algn="l">
              <a:buFont typeface="Arial" panose="020B0604020202020204" pitchFamily="34" charset="0"/>
              <a:buChar char="•"/>
            </a:pPr>
            <a:r>
              <a:rPr lang="it-IT" sz="1800" dirty="0">
                <a:solidFill>
                  <a:srgbClr val="0C0C0C"/>
                </a:solidFill>
                <a:latin typeface="Barlow" pitchFamily="2" charset="77"/>
              </a:rPr>
              <a:t>Apertura valichi «mani libere»</a:t>
            </a:r>
          </a:p>
          <a:p>
            <a:pPr marL="285750" indent="-285750" algn="l">
              <a:buFont typeface="Arial" panose="020B0604020202020204" pitchFamily="34" charset="0"/>
              <a:buChar char="•"/>
            </a:pPr>
            <a:r>
              <a:rPr lang="it-IT" sz="1800" dirty="0">
                <a:solidFill>
                  <a:srgbClr val="0C0C0C"/>
                </a:solidFill>
                <a:latin typeface="Barlow" pitchFamily="2" charset="77"/>
              </a:rPr>
              <a:t>Attivare suonerie, </a:t>
            </a:r>
            <a:r>
              <a:rPr lang="it-IT" sz="1800" dirty="0" err="1">
                <a:solidFill>
                  <a:srgbClr val="0C0C0C"/>
                </a:solidFill>
                <a:latin typeface="Barlow" pitchFamily="2" charset="77"/>
              </a:rPr>
              <a:t>din</a:t>
            </a:r>
            <a:r>
              <a:rPr lang="it-IT" sz="1800" dirty="0">
                <a:solidFill>
                  <a:srgbClr val="0C0C0C"/>
                </a:solidFill>
                <a:latin typeface="Barlow" pitchFamily="2" charset="77"/>
              </a:rPr>
              <a:t>-don, ronzatori, da remoto</a:t>
            </a:r>
          </a:p>
          <a:p>
            <a:pPr algn="l"/>
            <a:endParaRPr lang="it-IT" sz="1800" dirty="0">
              <a:effectLst/>
            </a:endParaRPr>
          </a:p>
        </p:txBody>
      </p:sp>
      <p:pic>
        <p:nvPicPr>
          <p:cNvPr id="8" name="Immagine 7">
            <a:extLst>
              <a:ext uri="{FF2B5EF4-FFF2-40B4-BE49-F238E27FC236}">
                <a16:creationId xmlns:a16="http://schemas.microsoft.com/office/drawing/2014/main" id="{391E1DDD-5D33-3845-9C2C-ECA10D100702}"/>
              </a:ext>
            </a:extLst>
          </p:cNvPr>
          <p:cNvPicPr>
            <a:picLocks noChangeAspect="1"/>
          </p:cNvPicPr>
          <p:nvPr/>
        </p:nvPicPr>
        <p:blipFill>
          <a:blip r:embed="rId2"/>
          <a:stretch>
            <a:fillRect/>
          </a:stretch>
        </p:blipFill>
        <p:spPr>
          <a:xfrm>
            <a:off x="9148789" y="1103151"/>
            <a:ext cx="2423828" cy="5668789"/>
          </a:xfrm>
          <a:prstGeom prst="rect">
            <a:avLst/>
          </a:prstGeom>
        </p:spPr>
      </p:pic>
      <p:pic>
        <p:nvPicPr>
          <p:cNvPr id="4" name="Immagine 3">
            <a:extLst>
              <a:ext uri="{FF2B5EF4-FFF2-40B4-BE49-F238E27FC236}">
                <a16:creationId xmlns:a16="http://schemas.microsoft.com/office/drawing/2014/main" id="{A2CBEDD7-892A-1FDC-F671-CA4C470867E6}"/>
              </a:ext>
            </a:extLst>
          </p:cNvPr>
          <p:cNvPicPr>
            <a:picLocks noChangeAspect="1"/>
          </p:cNvPicPr>
          <p:nvPr/>
        </p:nvPicPr>
        <p:blipFill>
          <a:blip r:embed="rId3"/>
          <a:stretch>
            <a:fillRect/>
          </a:stretch>
        </p:blipFill>
        <p:spPr>
          <a:xfrm>
            <a:off x="337068" y="163535"/>
            <a:ext cx="1124754" cy="1006046"/>
          </a:xfrm>
          <a:prstGeom prst="rect">
            <a:avLst/>
          </a:prstGeom>
        </p:spPr>
      </p:pic>
    </p:spTree>
    <p:extLst>
      <p:ext uri="{BB962C8B-B14F-4D97-AF65-F5344CB8AC3E}">
        <p14:creationId xmlns:p14="http://schemas.microsoft.com/office/powerpoint/2010/main" val="910644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{89C1B336-056E-AF4C-9025-2E590CEB2BBA}tf10001120</Template>
  <TotalTime>519</TotalTime>
  <Words>3508</Words>
  <Application>Microsoft Office PowerPoint</Application>
  <PresentationFormat>Widescreen</PresentationFormat>
  <Paragraphs>296</Paragraphs>
  <Slides>44</Slides>
  <Notes>0</Notes>
  <HiddenSlides>0</HiddenSlides>
  <MMClips>0</MMClips>
  <ScaleCrop>false</ScaleCrop>
  <HeadingPairs>
    <vt:vector size="6" baseType="variant">
      <vt:variant>
        <vt:lpstr>Caratteri utilizzati</vt:lpstr>
      </vt:variant>
      <vt:variant>
        <vt:i4>21</vt:i4>
      </vt:variant>
      <vt:variant>
        <vt:lpstr>Tema</vt:lpstr>
      </vt:variant>
      <vt:variant>
        <vt:i4>1</vt:i4>
      </vt:variant>
      <vt:variant>
        <vt:lpstr>Titoli diapositive</vt:lpstr>
      </vt:variant>
      <vt:variant>
        <vt:i4>44</vt:i4>
      </vt:variant>
    </vt:vector>
  </HeadingPairs>
  <TitlesOfParts>
    <vt:vector size="66" baseType="lpstr">
      <vt:lpstr>Abadi</vt:lpstr>
      <vt:lpstr>Algerian</vt:lpstr>
      <vt:lpstr>Arial</vt:lpstr>
      <vt:lpstr>Arial Rounded MT Bold</vt:lpstr>
      <vt:lpstr>Bahnschrift SemiBold Condensed</vt:lpstr>
      <vt:lpstr>Barlow</vt:lpstr>
      <vt:lpstr>Bauhaus 93</vt:lpstr>
      <vt:lpstr>Berlin Sans FB Demi</vt:lpstr>
      <vt:lpstr>Calibri</vt:lpstr>
      <vt:lpstr>Calibri Light</vt:lpstr>
      <vt:lpstr>Castellar</vt:lpstr>
      <vt:lpstr>Helvetica</vt:lpstr>
      <vt:lpstr>Kristen ITC</vt:lpstr>
      <vt:lpstr>MT Extra</vt:lpstr>
      <vt:lpstr>Palace Script MT</vt:lpstr>
      <vt:lpstr>Symbol</vt:lpstr>
      <vt:lpstr>Tahoma</vt:lpstr>
      <vt:lpstr>Univers Condensed Light</vt:lpstr>
      <vt:lpstr>Vivaldi</vt:lpstr>
      <vt:lpstr>Vladimir Script</vt:lpstr>
      <vt:lpstr>Wide Latin</vt:lpstr>
      <vt:lpstr>Tema di Office</vt:lpstr>
      <vt:lpstr>Presentazione standard di PowerPoint</vt:lpstr>
      <vt:lpstr>Presentazione standard di PowerPoint</vt:lpstr>
      <vt:lpstr>Presentazione standard di PowerPoint</vt:lpstr>
      <vt:lpstr>CARATTERISTICHE</vt:lpstr>
      <vt:lpstr>CARATTERISTICHE</vt:lpstr>
      <vt:lpstr>Presentazione standard di PowerPoint</vt:lpstr>
      <vt:lpstr>KIT 9301</vt:lpstr>
      <vt:lpstr>KIT 9302</vt:lpstr>
      <vt:lpstr>KIT  9303</vt:lpstr>
      <vt:lpstr>KIT 9304</vt:lpstr>
      <vt:lpstr>ART. 9305</vt:lpstr>
      <vt:lpstr>KIT 9306</vt:lpstr>
      <vt:lpstr>Presentazione standard di PowerPoint</vt:lpstr>
      <vt:lpstr>ART. 9320/U</vt:lpstr>
      <vt:lpstr>ART. 9314</vt:lpstr>
      <vt:lpstr>ART. 9320</vt:lpstr>
      <vt:lpstr>ART. 9320/2</vt:lpstr>
      <vt:lpstr>ART. 9320/3</vt:lpstr>
      <vt:lpstr>ART. 9320/B4</vt:lpstr>
      <vt:lpstr>ART. 9320/6</vt:lpstr>
      <vt:lpstr>ART. 9320/K</vt:lpstr>
      <vt:lpstr>ART. 9320/4T</vt:lpstr>
      <vt:lpstr>Presentazione standard di PowerPoint</vt:lpstr>
      <vt:lpstr>Presentazione standard di PowerPoint</vt:lpstr>
      <vt:lpstr>ART. 9326</vt:lpstr>
      <vt:lpstr>Presentazione standard di PowerPoint</vt:lpstr>
      <vt:lpstr>ART. 9340</vt:lpstr>
      <vt:lpstr>ART. 9340/A</vt:lpstr>
      <vt:lpstr>ART. 9365</vt:lpstr>
      <vt:lpstr>Presentazione standard di PowerPoint</vt:lpstr>
      <vt:lpstr>ART. 9360</vt:lpstr>
      <vt:lpstr>ART. 9361</vt:lpstr>
      <vt:lpstr>ART. 9362</vt:lpstr>
      <vt:lpstr>Presentazione standard di PowerPoint</vt:lpstr>
      <vt:lpstr>ART. 9351</vt:lpstr>
      <vt:lpstr>ART. 9351</vt:lpstr>
      <vt:lpstr>ART. 9351</vt:lpstr>
      <vt:lpstr>ART. 9358</vt:lpstr>
      <vt:lpstr>Presentazione standard di PowerPoint</vt:lpstr>
      <vt:lpstr>ART. 9309</vt:lpstr>
      <vt:lpstr>ART. 9309</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9301</dc:title>
  <dc:creator>Flavio Piccolo</dc:creator>
  <cp:lastModifiedBy>Commerciale</cp:lastModifiedBy>
  <cp:revision>51</cp:revision>
  <dcterms:created xsi:type="dcterms:W3CDTF">2023-03-01T10:15:56Z</dcterms:created>
  <dcterms:modified xsi:type="dcterms:W3CDTF">2023-03-20T10:55:18Z</dcterms:modified>
</cp:coreProperties>
</file>